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314" r:id="rId2"/>
    <p:sldId id="258" r:id="rId3"/>
    <p:sldId id="257" r:id="rId4"/>
    <p:sldId id="259" r:id="rId5"/>
    <p:sldId id="277" r:id="rId6"/>
    <p:sldId id="262" r:id="rId7"/>
    <p:sldId id="261" r:id="rId8"/>
    <p:sldId id="279" r:id="rId9"/>
    <p:sldId id="278" r:id="rId10"/>
    <p:sldId id="264" r:id="rId11"/>
    <p:sldId id="405" r:id="rId12"/>
    <p:sldId id="575" r:id="rId13"/>
    <p:sldId id="579" r:id="rId14"/>
    <p:sldId id="313" r:id="rId15"/>
    <p:sldId id="509" r:id="rId16"/>
    <p:sldId id="284" r:id="rId17"/>
    <p:sldId id="406" r:id="rId18"/>
    <p:sldId id="501" r:id="rId19"/>
    <p:sldId id="415" r:id="rId20"/>
    <p:sldId id="565" r:id="rId21"/>
    <p:sldId id="347" r:id="rId22"/>
    <p:sldId id="500" r:id="rId23"/>
    <p:sldId id="510" r:id="rId24"/>
    <p:sldId id="531" r:id="rId25"/>
    <p:sldId id="348" r:id="rId26"/>
    <p:sldId id="493" r:id="rId27"/>
    <p:sldId id="265" r:id="rId28"/>
    <p:sldId id="312" r:id="rId29"/>
    <p:sldId id="294" r:id="rId30"/>
    <p:sldId id="273" r:id="rId31"/>
    <p:sldId id="293" r:id="rId32"/>
    <p:sldId id="287" r:id="rId33"/>
    <p:sldId id="316" r:id="rId34"/>
    <p:sldId id="317" r:id="rId35"/>
    <p:sldId id="489" r:id="rId36"/>
    <p:sldId id="497" r:id="rId37"/>
    <p:sldId id="535" r:id="rId38"/>
    <p:sldId id="577" r:id="rId39"/>
    <p:sldId id="578" r:id="rId40"/>
    <p:sldId id="536" r:id="rId41"/>
    <p:sldId id="564" r:id="rId42"/>
    <p:sldId id="268" r:id="rId43"/>
    <p:sldId id="318" r:id="rId44"/>
    <p:sldId id="280" r:id="rId45"/>
    <p:sldId id="301" r:id="rId46"/>
    <p:sldId id="290" r:id="rId47"/>
    <p:sldId id="460" r:id="rId48"/>
    <p:sldId id="484" r:id="rId49"/>
    <p:sldId id="403" r:id="rId50"/>
    <p:sldId id="563" r:id="rId51"/>
    <p:sldId id="562" r:id="rId52"/>
    <p:sldId id="566" r:id="rId53"/>
    <p:sldId id="411" r:id="rId54"/>
    <p:sldId id="413" r:id="rId55"/>
    <p:sldId id="412" r:id="rId56"/>
    <p:sldId id="331" r:id="rId57"/>
    <p:sldId id="276" r:id="rId58"/>
    <p:sldId id="271" r:id="rId59"/>
    <p:sldId id="274" r:id="rId60"/>
    <p:sldId id="291" r:id="rId61"/>
    <p:sldId id="299" r:id="rId62"/>
    <p:sldId id="351" r:id="rId63"/>
    <p:sldId id="538" r:id="rId64"/>
    <p:sldId id="540" r:id="rId65"/>
    <p:sldId id="541" r:id="rId66"/>
    <p:sldId id="542" r:id="rId67"/>
    <p:sldId id="543" r:id="rId68"/>
    <p:sldId id="544" r:id="rId69"/>
    <p:sldId id="545" r:id="rId70"/>
    <p:sldId id="574" r:id="rId71"/>
    <p:sldId id="546" r:id="rId72"/>
    <p:sldId id="547" r:id="rId73"/>
    <p:sldId id="548" r:id="rId74"/>
    <p:sldId id="549" r:id="rId75"/>
    <p:sldId id="550" r:id="rId76"/>
    <p:sldId id="551" r:id="rId77"/>
    <p:sldId id="552" r:id="rId78"/>
    <p:sldId id="553" r:id="rId79"/>
    <p:sldId id="554" r:id="rId80"/>
    <p:sldId id="582" r:id="rId81"/>
    <p:sldId id="583" r:id="rId82"/>
    <p:sldId id="555" r:id="rId83"/>
    <p:sldId id="556" r:id="rId84"/>
    <p:sldId id="557" r:id="rId85"/>
    <p:sldId id="558" r:id="rId86"/>
    <p:sldId id="559" r:id="rId87"/>
    <p:sldId id="567" r:id="rId88"/>
    <p:sldId id="572" r:id="rId89"/>
    <p:sldId id="524" r:id="rId90"/>
    <p:sldId id="533" r:id="rId91"/>
    <p:sldId id="502" r:id="rId92"/>
    <p:sldId id="527" r:id="rId93"/>
    <p:sldId id="528" r:id="rId94"/>
    <p:sldId id="523" r:id="rId95"/>
    <p:sldId id="401" r:id="rId9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410" autoAdjust="0"/>
  </p:normalViewPr>
  <p:slideViewPr>
    <p:cSldViewPr snapToGrid="0">
      <p:cViewPr varScale="1">
        <p:scale>
          <a:sx n="41" d="100"/>
          <a:sy n="41" d="100"/>
        </p:scale>
        <p:origin x="67" y="216"/>
      </p:cViewPr>
      <p:guideLst/>
    </p:cSldViewPr>
  </p:slideViewPr>
  <p:outlineViewPr>
    <p:cViewPr>
      <p:scale>
        <a:sx n="33" d="100"/>
        <a:sy n="33" d="100"/>
      </p:scale>
      <p:origin x="0" y="-32386"/>
    </p:cViewPr>
  </p:outlineViewPr>
  <p:notesTextViewPr>
    <p:cViewPr>
      <p:scale>
        <a:sx n="1" d="1"/>
        <a:sy n="1" d="1"/>
      </p:scale>
      <p:origin x="0" y="0"/>
    </p:cViewPr>
  </p:notesTextViewPr>
  <p:sorterViewPr>
    <p:cViewPr varScale="1">
      <p:scale>
        <a:sx n="100" d="100"/>
        <a:sy n="100" d="100"/>
      </p:scale>
      <p:origin x="0" y="-1392"/>
    </p:cViewPr>
  </p:sorterViewPr>
  <p:notesViewPr>
    <p:cSldViewPr snapToGrid="0">
      <p:cViewPr varScale="1">
        <p:scale>
          <a:sx n="117" d="100"/>
          <a:sy n="117" d="100"/>
        </p:scale>
        <p:origin x="2352"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FEB0371-5E49-48A4-AD96-9DE3633A26FE}" type="datetimeFigureOut">
              <a:rPr lang="en-US" smtClean="0"/>
              <a:t>11/1/2022</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851F34B-B4F6-41EB-8222-51C9D0F57452}" type="slidenum">
              <a:rPr lang="en-US" smtClean="0"/>
              <a:t>‹#›</a:t>
            </a:fld>
            <a:endParaRPr lang="en-US"/>
          </a:p>
        </p:txBody>
      </p:sp>
    </p:spTree>
    <p:extLst>
      <p:ext uri="{BB962C8B-B14F-4D97-AF65-F5344CB8AC3E}">
        <p14:creationId xmlns:p14="http://schemas.microsoft.com/office/powerpoint/2010/main" val="3561611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F0D7BED-299F-4B07-A7F4-92D19993F1EC}" type="datetimeFigureOut">
              <a:rPr lang="en-US" smtClean="0"/>
              <a:t>11/1/2022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1AF493E-1639-4A45-90C2-156DC976B788}" type="slidenum">
              <a:rPr lang="en-US" smtClean="0"/>
              <a:t>‹#›</a:t>
            </a:fld>
            <a:endParaRPr lang="en-US"/>
          </a:p>
        </p:txBody>
      </p:sp>
    </p:spTree>
    <p:extLst>
      <p:ext uri="{BB962C8B-B14F-4D97-AF65-F5344CB8AC3E}">
        <p14:creationId xmlns:p14="http://schemas.microsoft.com/office/powerpoint/2010/main" val="2931301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F493E-1639-4A45-90C2-156DC976B788}" type="slidenum">
              <a:rPr lang="en-US" smtClean="0"/>
              <a:t>38</a:t>
            </a:fld>
            <a:endParaRPr lang="en-US"/>
          </a:p>
        </p:txBody>
      </p:sp>
    </p:spTree>
    <p:extLst>
      <p:ext uri="{BB962C8B-B14F-4D97-AF65-F5344CB8AC3E}">
        <p14:creationId xmlns:p14="http://schemas.microsoft.com/office/powerpoint/2010/main" val="45725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F493E-1639-4A45-90C2-156DC976B788}" type="slidenum">
              <a:rPr lang="en-US" smtClean="0"/>
              <a:t>45</a:t>
            </a:fld>
            <a:endParaRPr lang="en-US"/>
          </a:p>
        </p:txBody>
      </p:sp>
    </p:spTree>
    <p:extLst>
      <p:ext uri="{BB962C8B-B14F-4D97-AF65-F5344CB8AC3E}">
        <p14:creationId xmlns:p14="http://schemas.microsoft.com/office/powerpoint/2010/main" val="229567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F493E-1639-4A45-90C2-156DC976B788}" type="slidenum">
              <a:rPr lang="en-US" smtClean="0"/>
              <a:t>79</a:t>
            </a:fld>
            <a:endParaRPr lang="en-US"/>
          </a:p>
        </p:txBody>
      </p:sp>
    </p:spTree>
    <p:extLst>
      <p:ext uri="{BB962C8B-B14F-4D97-AF65-F5344CB8AC3E}">
        <p14:creationId xmlns:p14="http://schemas.microsoft.com/office/powerpoint/2010/main" val="38771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966099-CD28-4C98-A9ED-960DC9DAD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809244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66099-CD28-4C98-A9ED-960DC9DAD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70929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66099-CD28-4C98-A9ED-960DC9DAD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103131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66099-CD28-4C98-A9ED-960DC9DAD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175339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966099-CD28-4C98-A9ED-960DC9DAD6C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421963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966099-CD28-4C98-A9ED-960DC9DAD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224568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966099-CD28-4C98-A9ED-960DC9DAD6C7}"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209746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966099-CD28-4C98-A9ED-960DC9DAD6C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103141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66099-CD28-4C98-A9ED-960DC9DAD6C7}"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39360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966099-CD28-4C98-A9ED-960DC9DAD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3885172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966099-CD28-4C98-A9ED-960DC9DAD6C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7B643-E795-46AC-B298-4A36AE2898FE}" type="slidenum">
              <a:rPr lang="en-US" smtClean="0"/>
              <a:t>‹#›</a:t>
            </a:fld>
            <a:endParaRPr lang="en-US"/>
          </a:p>
        </p:txBody>
      </p:sp>
    </p:spTree>
    <p:extLst>
      <p:ext uri="{BB962C8B-B14F-4D97-AF65-F5344CB8AC3E}">
        <p14:creationId xmlns:p14="http://schemas.microsoft.com/office/powerpoint/2010/main" val="88500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66099-CD28-4C98-A9ED-960DC9DAD6C7}"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7B643-E795-46AC-B298-4A36AE2898FE}" type="slidenum">
              <a:rPr lang="en-US" smtClean="0"/>
              <a:t>‹#›</a:t>
            </a:fld>
            <a:endParaRPr lang="en-US"/>
          </a:p>
        </p:txBody>
      </p:sp>
    </p:spTree>
    <p:extLst>
      <p:ext uri="{BB962C8B-B14F-4D97-AF65-F5344CB8AC3E}">
        <p14:creationId xmlns:p14="http://schemas.microsoft.com/office/powerpoint/2010/main" val="2698080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w.cornell.edu/uscode/text/42/3607"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nolo.com/legal-encyclopedia/the-fair-housing-acts-protected-classes-what-landlords-need-know.html" TargetMode="External"/><Relationship Id="rId4" Type="http://schemas.openxmlformats.org/officeDocument/2006/relationships/hyperlink" Target="https://www.nolo.com/legal-encyclopedia/whos-protected-against-familial-status-discrimination.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lep.gov/ISpeakCards2004.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caselaw.findlaw.com/nc-supreme-court/1746540.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gpo.gov/fdsys/pkg/FR-2016-11-16/pdf/2016-25888.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20628"/>
          </a:xfrm>
        </p:spPr>
        <p:txBody>
          <a:bodyPr>
            <a:normAutofit fontScale="90000"/>
          </a:bodyPr>
          <a:lstStyle/>
          <a:p>
            <a:pPr algn="ctr"/>
            <a:r>
              <a:rPr lang="en-US" sz="4900" b="1" dirty="0">
                <a:solidFill>
                  <a:prstClr val="black"/>
                </a:solidFill>
                <a:latin typeface="AR JULIAN" panose="02000000000000000000" pitchFamily="2" charset="0"/>
              </a:rPr>
              <a:t>Fair Housing and Related Regulations</a:t>
            </a:r>
            <a:br>
              <a:rPr lang="en-US" sz="4900" b="1" dirty="0">
                <a:solidFill>
                  <a:prstClr val="black"/>
                </a:solidFill>
                <a:latin typeface="AR JULIAN" panose="02000000000000000000" pitchFamily="2" charset="0"/>
              </a:rPr>
            </a:br>
            <a:r>
              <a:rPr lang="en-US" sz="4900" b="1" dirty="0" smtClean="0">
                <a:solidFill>
                  <a:prstClr val="black"/>
                </a:solidFill>
                <a:latin typeface="AR JULIAN" panose="02000000000000000000" pitchFamily="2" charset="0"/>
              </a:rPr>
              <a:t>In </a:t>
            </a:r>
            <a:r>
              <a:rPr lang="en-US" sz="4900" b="1" dirty="0" err="1" smtClean="0">
                <a:solidFill>
                  <a:prstClr val="black"/>
                </a:solidFill>
                <a:latin typeface="AR JULIAN" panose="02000000000000000000" pitchFamily="2" charset="0"/>
              </a:rPr>
              <a:t>PHADaily</a:t>
            </a:r>
            <a:r>
              <a:rPr lang="en-US" sz="4900" b="1" dirty="0" smtClean="0">
                <a:solidFill>
                  <a:prstClr val="black"/>
                </a:solidFill>
                <a:latin typeface="AR JULIAN" panose="02000000000000000000" pitchFamily="2" charset="0"/>
              </a:rPr>
              <a:t> </a:t>
            </a:r>
            <a:r>
              <a:rPr lang="en-US" sz="4900" b="1" dirty="0" smtClean="0">
                <a:solidFill>
                  <a:prstClr val="black"/>
                </a:solidFill>
                <a:latin typeface="AR JULIAN" panose="02000000000000000000" pitchFamily="2" charset="0"/>
              </a:rPr>
              <a:t>Operations</a:t>
            </a:r>
            <a:br>
              <a:rPr lang="en-US" sz="4900" b="1" dirty="0" smtClean="0">
                <a:solidFill>
                  <a:prstClr val="black"/>
                </a:solidFill>
                <a:latin typeface="AR JULIAN" panose="02000000000000000000" pitchFamily="2" charset="0"/>
              </a:rPr>
            </a:br>
            <a:r>
              <a:rPr lang="en-US" sz="3100" b="1" dirty="0" smtClean="0">
                <a:solidFill>
                  <a:prstClr val="black"/>
                </a:solidFill>
                <a:latin typeface="AR JULIAN" panose="02000000000000000000" pitchFamily="2" charset="0"/>
              </a:rPr>
              <a:t>SERC November 2022</a:t>
            </a:r>
            <a:r>
              <a:rPr lang="en-US" sz="5400" b="1" dirty="0" smtClean="0">
                <a:solidFill>
                  <a:prstClr val="black"/>
                </a:solidFill>
                <a:latin typeface="AR JULIAN" panose="02000000000000000000" pitchFamily="2" charset="0"/>
              </a:rPr>
              <a:t/>
            </a:r>
            <a:br>
              <a:rPr lang="en-US" sz="5400" b="1" dirty="0" smtClean="0">
                <a:solidFill>
                  <a:prstClr val="black"/>
                </a:solidFill>
                <a:latin typeface="AR JULIAN" panose="02000000000000000000" pitchFamily="2" charset="0"/>
              </a:rPr>
            </a:br>
            <a:endParaRPr lang="en-US" b="1" dirty="0">
              <a:latin typeface="AR JULIAN" panose="02000000000000000000" pitchFamily="2" charset="0"/>
            </a:endParaRPr>
          </a:p>
        </p:txBody>
      </p:sp>
      <p:pic>
        <p:nvPicPr>
          <p:cNvPr id="4" name="Content Placeholder 3" descr="equal_housing_logo_ufhs | Flickr - Photo Shar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5979" y="3342686"/>
            <a:ext cx="3388982" cy="3515314"/>
          </a:xfrm>
        </p:spPr>
      </p:pic>
      <p:pic>
        <p:nvPicPr>
          <p:cNvPr id="5" name="Picture 4" descr="File:Handicapped Accessible sign.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619" y="3564775"/>
            <a:ext cx="3293225" cy="3293225"/>
          </a:xfrm>
          <a:prstGeom prst="rect">
            <a:avLst/>
          </a:prstGeom>
        </p:spPr>
      </p:pic>
    </p:spTree>
    <p:extLst>
      <p:ext uri="{BB962C8B-B14F-4D97-AF65-F5344CB8AC3E}">
        <p14:creationId xmlns:p14="http://schemas.microsoft.com/office/powerpoint/2010/main" val="224934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Many Rules--- </a:t>
            </a:r>
          </a:p>
        </p:txBody>
      </p:sp>
      <p:pic>
        <p:nvPicPr>
          <p:cNvPr id="5" name="Picture 10" descr="C:\Users\nwalker\AppData\Local\Microsoft\Windows\INetCache\IE\M1QEZANI\unnamed-6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175" y="1358179"/>
            <a:ext cx="5658168" cy="52421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8888" y="1825625"/>
            <a:ext cx="1878676" cy="4351338"/>
          </a:xfrm>
        </p:spPr>
        <p:txBody>
          <a:bodyPr/>
          <a:lstStyle/>
          <a:p>
            <a:endParaRPr lang="en-US" dirty="0"/>
          </a:p>
        </p:txBody>
      </p:sp>
    </p:spTree>
    <p:extLst>
      <p:ext uri="{BB962C8B-B14F-4D97-AF65-F5344CB8AC3E}">
        <p14:creationId xmlns:p14="http://schemas.microsoft.com/office/powerpoint/2010/main" val="27774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Compliance where to start??????</a:t>
            </a:r>
            <a:endParaRPr lang="en-US" sz="5400" b="1" dirty="0"/>
          </a:p>
        </p:txBody>
      </p:sp>
      <p:sp>
        <p:nvSpPr>
          <p:cNvPr id="3" name="Content Placeholder 2"/>
          <p:cNvSpPr>
            <a:spLocks noGrp="1"/>
          </p:cNvSpPr>
          <p:nvPr>
            <p:ph idx="1"/>
          </p:nvPr>
        </p:nvSpPr>
        <p:spPr/>
        <p:txBody>
          <a:bodyPr>
            <a:normAutofit/>
          </a:bodyPr>
          <a:lstStyle/>
          <a:p>
            <a:pPr marL="0" indent="0" algn="ctr">
              <a:buNone/>
            </a:pPr>
            <a:r>
              <a:rPr lang="en-US" sz="8000" b="1" dirty="0" smtClean="0">
                <a:solidFill>
                  <a:srgbClr val="C00000"/>
                </a:solidFill>
              </a:rPr>
              <a:t>Good Customer Service</a:t>
            </a:r>
          </a:p>
          <a:p>
            <a:pPr marL="0" indent="0" algn="ctr">
              <a:buNone/>
            </a:pPr>
            <a:r>
              <a:rPr lang="en-US" sz="6600" b="1" dirty="0" smtClean="0">
                <a:solidFill>
                  <a:srgbClr val="C00000"/>
                </a:solidFill>
              </a:rPr>
              <a:t>By all Staff</a:t>
            </a:r>
          </a:p>
          <a:p>
            <a:pPr marL="0" indent="0" algn="ctr">
              <a:buNone/>
            </a:pPr>
            <a:endParaRPr lang="en-US" sz="6600" b="1" dirty="0" smtClean="0">
              <a:solidFill>
                <a:srgbClr val="C00000"/>
              </a:solidFill>
            </a:endParaRPr>
          </a:p>
          <a:p>
            <a:pPr marL="0" indent="0" algn="ctr">
              <a:buNone/>
            </a:pPr>
            <a:r>
              <a:rPr lang="en-US" sz="6600" b="1" dirty="0" smtClean="0">
                <a:solidFill>
                  <a:srgbClr val="C00000"/>
                </a:solidFill>
              </a:rPr>
              <a:t>All the Time</a:t>
            </a:r>
          </a:p>
        </p:txBody>
      </p:sp>
    </p:spTree>
    <p:extLst>
      <p:ext uri="{BB962C8B-B14F-4D97-AF65-F5344CB8AC3E}">
        <p14:creationId xmlns:p14="http://schemas.microsoft.com/office/powerpoint/2010/main" val="5892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rial Rounded MT Bold" panose="020F0704030504030204" pitchFamily="34" charset="0"/>
              </a:rPr>
              <a:t>Remember!!</a:t>
            </a:r>
            <a:endParaRPr lang="en-US" sz="5400" dirty="0">
              <a:latin typeface="Arial Rounded MT Bold" panose="020F0704030504030204" pitchFamily="34" charset="0"/>
            </a:endParaRPr>
          </a:p>
        </p:txBody>
      </p:sp>
      <p:sp>
        <p:nvSpPr>
          <p:cNvPr id="3" name="Content Placeholder 2"/>
          <p:cNvSpPr>
            <a:spLocks noGrp="1"/>
          </p:cNvSpPr>
          <p:nvPr>
            <p:ph idx="1"/>
          </p:nvPr>
        </p:nvSpPr>
        <p:spPr/>
        <p:txBody>
          <a:bodyPr>
            <a:normAutofit/>
          </a:bodyPr>
          <a:lstStyle/>
          <a:p>
            <a:r>
              <a:rPr lang="en-US" sz="5400" b="1" dirty="0" smtClean="0"/>
              <a:t>PHA’S Section 8 Rental Assistance Program has two Customers </a:t>
            </a:r>
          </a:p>
          <a:p>
            <a:pPr lvl="1"/>
            <a:r>
              <a:rPr lang="en-US" sz="5400" b="1" dirty="0"/>
              <a:t>The Landlord</a:t>
            </a:r>
          </a:p>
          <a:p>
            <a:pPr lvl="1"/>
            <a:r>
              <a:rPr lang="en-US" sz="5400" b="1" dirty="0"/>
              <a:t>The Tenant </a:t>
            </a:r>
          </a:p>
        </p:txBody>
      </p:sp>
    </p:spTree>
    <p:extLst>
      <p:ext uri="{BB962C8B-B14F-4D97-AF65-F5344CB8AC3E}">
        <p14:creationId xmlns:p14="http://schemas.microsoft.com/office/powerpoint/2010/main" val="176640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5139"/>
          </a:xfrm>
        </p:spPr>
        <p:txBody>
          <a:bodyPr>
            <a:normAutofit/>
          </a:bodyPr>
          <a:lstStyle/>
          <a:p>
            <a:pPr algn="ctr"/>
            <a:r>
              <a:rPr lang="en-US" sz="4800" b="1" dirty="0" smtClean="0">
                <a:latin typeface="Arial Rounded MT Bold" panose="020F0704030504030204" pitchFamily="34" charset="0"/>
              </a:rPr>
              <a:t>Section 8 Voucher Triangle</a:t>
            </a:r>
            <a:endParaRPr lang="en-US" sz="4800" b="1" dirty="0">
              <a:latin typeface="Arial Rounded MT Bold" panose="020F0704030504030204" pitchFamily="34" charset="0"/>
            </a:endParaRPr>
          </a:p>
        </p:txBody>
      </p:sp>
      <p:pic>
        <p:nvPicPr>
          <p:cNvPr id="4" name="Content Placeholder 3" descr="Powers of Eleven Day and Pascal's Triangle | ideonexus.com"/>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1250" y="2420608"/>
            <a:ext cx="3015390" cy="3108810"/>
          </a:xfrm>
        </p:spPr>
      </p:pic>
      <p:sp>
        <p:nvSpPr>
          <p:cNvPr id="5" name="TextBox 4"/>
          <p:cNvSpPr txBox="1"/>
          <p:nvPr/>
        </p:nvSpPr>
        <p:spPr>
          <a:xfrm>
            <a:off x="3574469" y="1869922"/>
            <a:ext cx="5063210" cy="646331"/>
          </a:xfrm>
          <a:prstGeom prst="rect">
            <a:avLst/>
          </a:prstGeom>
          <a:noFill/>
        </p:spPr>
        <p:txBody>
          <a:bodyPr wrap="square" rtlCol="0">
            <a:spAutoFit/>
          </a:bodyPr>
          <a:lstStyle/>
          <a:p>
            <a:r>
              <a:rPr lang="en-US" sz="2800" b="1" dirty="0" smtClean="0"/>
              <a:t>  </a:t>
            </a:r>
            <a:r>
              <a:rPr lang="en-US" sz="3200" b="1" dirty="0" smtClean="0"/>
              <a:t> </a:t>
            </a:r>
            <a:r>
              <a:rPr lang="en-US" sz="3600" b="1" u="sng" dirty="0" smtClean="0"/>
              <a:t>PHA (S-8 Administrator)</a:t>
            </a:r>
            <a:endParaRPr lang="en-US" sz="3600" b="1" u="sng" dirty="0"/>
          </a:p>
        </p:txBody>
      </p:sp>
      <p:sp>
        <p:nvSpPr>
          <p:cNvPr id="7" name="TextBox 6"/>
          <p:cNvSpPr txBox="1"/>
          <p:nvPr/>
        </p:nvSpPr>
        <p:spPr>
          <a:xfrm>
            <a:off x="7005499" y="5302708"/>
            <a:ext cx="2841304" cy="646331"/>
          </a:xfrm>
          <a:prstGeom prst="rect">
            <a:avLst/>
          </a:prstGeom>
          <a:noFill/>
        </p:spPr>
        <p:txBody>
          <a:bodyPr wrap="square" rtlCol="0">
            <a:spAutoFit/>
          </a:bodyPr>
          <a:lstStyle/>
          <a:p>
            <a:r>
              <a:rPr lang="en-US" sz="3600" b="1" dirty="0" smtClean="0"/>
              <a:t>Landlord</a:t>
            </a:r>
            <a:endParaRPr lang="en-US" sz="3600" b="1" dirty="0"/>
          </a:p>
        </p:txBody>
      </p:sp>
      <p:sp>
        <p:nvSpPr>
          <p:cNvPr id="8" name="TextBox 7"/>
          <p:cNvSpPr txBox="1"/>
          <p:nvPr/>
        </p:nvSpPr>
        <p:spPr>
          <a:xfrm>
            <a:off x="838204" y="5332810"/>
            <a:ext cx="3779143" cy="646331"/>
          </a:xfrm>
          <a:prstGeom prst="rect">
            <a:avLst/>
          </a:prstGeom>
          <a:noFill/>
        </p:spPr>
        <p:txBody>
          <a:bodyPr wrap="square" rtlCol="0">
            <a:spAutoFit/>
          </a:bodyPr>
          <a:lstStyle/>
          <a:p>
            <a:r>
              <a:rPr lang="en-US" sz="3600" b="1" dirty="0" smtClean="0"/>
              <a:t>Tenant/Participant</a:t>
            </a:r>
            <a:endParaRPr lang="en-US" sz="3600" b="1" dirty="0"/>
          </a:p>
        </p:txBody>
      </p:sp>
      <p:sp>
        <p:nvSpPr>
          <p:cNvPr id="9" name="TextBox 8"/>
          <p:cNvSpPr txBox="1"/>
          <p:nvPr/>
        </p:nvSpPr>
        <p:spPr>
          <a:xfrm>
            <a:off x="6279888" y="3513347"/>
            <a:ext cx="3022810" cy="523220"/>
          </a:xfrm>
          <a:prstGeom prst="rect">
            <a:avLst/>
          </a:prstGeom>
          <a:noFill/>
        </p:spPr>
        <p:txBody>
          <a:bodyPr wrap="square" rtlCol="0">
            <a:spAutoFit/>
          </a:bodyPr>
          <a:lstStyle/>
          <a:p>
            <a:r>
              <a:rPr lang="en-US" sz="2800" b="1" i="1" dirty="0" smtClean="0">
                <a:solidFill>
                  <a:srgbClr val="C00000"/>
                </a:solidFill>
              </a:rPr>
              <a:t>HAP Contract</a:t>
            </a:r>
            <a:endParaRPr lang="en-US" sz="2800" b="1" i="1" dirty="0">
              <a:solidFill>
                <a:srgbClr val="C00000"/>
              </a:solidFill>
            </a:endParaRPr>
          </a:p>
        </p:txBody>
      </p:sp>
      <p:sp>
        <p:nvSpPr>
          <p:cNvPr id="11" name="TextBox 10"/>
          <p:cNvSpPr txBox="1"/>
          <p:nvPr/>
        </p:nvSpPr>
        <p:spPr>
          <a:xfrm>
            <a:off x="5184124" y="5364263"/>
            <a:ext cx="1859028" cy="523220"/>
          </a:xfrm>
          <a:prstGeom prst="rect">
            <a:avLst/>
          </a:prstGeom>
          <a:noFill/>
        </p:spPr>
        <p:txBody>
          <a:bodyPr wrap="square" rtlCol="0">
            <a:spAutoFit/>
          </a:bodyPr>
          <a:lstStyle/>
          <a:p>
            <a:r>
              <a:rPr lang="en-US" sz="2800" b="1" i="1" dirty="0" smtClean="0">
                <a:solidFill>
                  <a:srgbClr val="C00000"/>
                </a:solidFill>
              </a:rPr>
              <a:t>Lease</a:t>
            </a:r>
            <a:endParaRPr lang="en-US" sz="2800" b="1" i="1" dirty="0">
              <a:solidFill>
                <a:srgbClr val="C00000"/>
              </a:solidFill>
            </a:endParaRPr>
          </a:p>
        </p:txBody>
      </p:sp>
      <p:sp>
        <p:nvSpPr>
          <p:cNvPr id="12" name="TextBox 11"/>
          <p:cNvSpPr txBox="1"/>
          <p:nvPr/>
        </p:nvSpPr>
        <p:spPr>
          <a:xfrm>
            <a:off x="3007697" y="3490006"/>
            <a:ext cx="2029130" cy="523220"/>
          </a:xfrm>
          <a:prstGeom prst="rect">
            <a:avLst/>
          </a:prstGeom>
          <a:noFill/>
        </p:spPr>
        <p:txBody>
          <a:bodyPr wrap="square" rtlCol="0">
            <a:spAutoFit/>
          </a:bodyPr>
          <a:lstStyle/>
          <a:p>
            <a:r>
              <a:rPr lang="en-US" sz="2800" b="1" i="1" dirty="0" smtClean="0">
                <a:solidFill>
                  <a:srgbClr val="C00000"/>
                </a:solidFill>
              </a:rPr>
              <a:t>S-8 Voucher</a:t>
            </a:r>
            <a:endParaRPr lang="en-US" sz="2800" b="1" i="1" dirty="0">
              <a:solidFill>
                <a:srgbClr val="C00000"/>
              </a:solidFill>
            </a:endParaRPr>
          </a:p>
        </p:txBody>
      </p:sp>
    </p:spTree>
    <p:extLst>
      <p:ext uri="{BB962C8B-B14F-4D97-AF65-F5344CB8AC3E}">
        <p14:creationId xmlns:p14="http://schemas.microsoft.com/office/powerpoint/2010/main" val="376371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solidFill>
              </a:rPr>
              <a:t>Customer Service?? </a:t>
            </a:r>
            <a:endParaRPr lang="en-US" dirty="0"/>
          </a:p>
        </p:txBody>
      </p:sp>
      <p:pic>
        <p:nvPicPr>
          <p:cNvPr id="4" name="Content Placeholder 3"/>
          <p:cNvPicPr>
            <a:picLocks noGrp="1" noChangeAspect="1"/>
          </p:cNvPicPr>
          <p:nvPr>
            <p:ph idx="1"/>
          </p:nvPr>
        </p:nvPicPr>
        <p:blipFill>
          <a:blip r:embed="rId2"/>
          <a:stretch>
            <a:fillRect/>
          </a:stretch>
        </p:blipFill>
        <p:spPr>
          <a:xfrm>
            <a:off x="666237" y="1790439"/>
            <a:ext cx="4497413" cy="3180571"/>
          </a:xfrm>
          <a:prstGeom prst="rect">
            <a:avLst/>
          </a:prstGeom>
        </p:spPr>
      </p:pic>
      <p:pic>
        <p:nvPicPr>
          <p:cNvPr id="5" name="Picture 4"/>
          <p:cNvPicPr>
            <a:picLocks noChangeAspect="1"/>
          </p:cNvPicPr>
          <p:nvPr/>
        </p:nvPicPr>
        <p:blipFill>
          <a:blip r:embed="rId3"/>
          <a:stretch>
            <a:fillRect/>
          </a:stretch>
        </p:blipFill>
        <p:spPr>
          <a:xfrm>
            <a:off x="6816437" y="3502436"/>
            <a:ext cx="3936381" cy="2937147"/>
          </a:xfrm>
          <a:prstGeom prst="rect">
            <a:avLst/>
          </a:prstGeom>
        </p:spPr>
      </p:pic>
    </p:spTree>
    <p:extLst>
      <p:ext uri="{BB962C8B-B14F-4D97-AF65-F5344CB8AC3E}">
        <p14:creationId xmlns:p14="http://schemas.microsoft.com/office/powerpoint/2010/main" val="425943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make people feel matters.</a:t>
            </a:r>
            <a:endParaRPr lang="en-US" dirty="0"/>
          </a:p>
        </p:txBody>
      </p:sp>
      <p:pic>
        <p:nvPicPr>
          <p:cNvPr id="4" name="Content Placeholder 3" descr="Nonverbal Communication Competenc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025" y="1423886"/>
            <a:ext cx="4215435" cy="4351338"/>
          </a:xfrm>
        </p:spPr>
      </p:pic>
      <p:pic>
        <p:nvPicPr>
          <p:cNvPr id="5" name="Picture 4" descr="meaning in context - What does &quot;they are facing their chest an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146" y="2493728"/>
            <a:ext cx="8413834" cy="3340270"/>
          </a:xfrm>
          <a:prstGeom prst="rect">
            <a:avLst/>
          </a:prstGeom>
        </p:spPr>
      </p:pic>
    </p:spTree>
    <p:extLst>
      <p:ext uri="{BB962C8B-B14F-4D97-AF65-F5344CB8AC3E}">
        <p14:creationId xmlns:p14="http://schemas.microsoft.com/office/powerpoint/2010/main" val="104654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Be Honest and Direct and Sincere</a:t>
            </a:r>
          </a:p>
        </p:txBody>
      </p:sp>
      <p:sp>
        <p:nvSpPr>
          <p:cNvPr id="3" name="Content Placeholder 2"/>
          <p:cNvSpPr>
            <a:spLocks noGrp="1"/>
          </p:cNvSpPr>
          <p:nvPr>
            <p:ph idx="1"/>
          </p:nvPr>
        </p:nvSpPr>
        <p:spPr>
          <a:xfrm>
            <a:off x="838200" y="1825624"/>
            <a:ext cx="10515600" cy="4720949"/>
          </a:xfrm>
        </p:spPr>
        <p:txBody>
          <a:bodyPr>
            <a:normAutofit fontScale="62500" lnSpcReduction="20000"/>
          </a:bodyPr>
          <a:lstStyle/>
          <a:p>
            <a:r>
              <a:rPr lang="en-US" sz="4400" dirty="0" smtClean="0"/>
              <a:t>State </a:t>
            </a:r>
            <a:r>
              <a:rPr lang="en-US" sz="4400" dirty="0"/>
              <a:t>things </a:t>
            </a:r>
            <a:r>
              <a:rPr lang="en-US" sz="4400" dirty="0" smtClean="0"/>
              <a:t>clearly (non technical terms if possible) </a:t>
            </a:r>
            <a:r>
              <a:rPr lang="en-US" sz="4400" dirty="0"/>
              <a:t>(Avoid giving mixed messages</a:t>
            </a:r>
            <a:r>
              <a:rPr lang="en-US" sz="4400" dirty="0" smtClean="0"/>
              <a:t>)</a:t>
            </a:r>
            <a:endParaRPr lang="en-US" sz="3800" u="sng" dirty="0" smtClean="0"/>
          </a:p>
          <a:p>
            <a:r>
              <a:rPr lang="en-US" sz="4500" u="sng" dirty="0"/>
              <a:t>M</a:t>
            </a:r>
            <a:r>
              <a:rPr lang="en-US" sz="4500" u="sng" dirty="0" smtClean="0"/>
              <a:t>ake </a:t>
            </a:r>
            <a:r>
              <a:rPr lang="en-US" sz="4500" u="sng" dirty="0"/>
              <a:t>words and body language </a:t>
            </a:r>
            <a:r>
              <a:rPr lang="en-US" sz="4500" u="sng" dirty="0" smtClean="0"/>
              <a:t>match </a:t>
            </a:r>
            <a:r>
              <a:rPr lang="en-US" sz="3200" u="sng" dirty="0" smtClean="0"/>
              <a:t>(90% of in person communications is non verbal) </a:t>
            </a:r>
            <a:endParaRPr lang="en-US" sz="3200" u="sng" dirty="0"/>
          </a:p>
          <a:p>
            <a:r>
              <a:rPr lang="en-US" sz="4400" dirty="0" smtClean="0"/>
              <a:t>Know and Repeat </a:t>
            </a:r>
            <a:r>
              <a:rPr lang="en-US" sz="4400" dirty="0"/>
              <a:t>the rules and regulation– listen– empathize—repeat the rules and </a:t>
            </a:r>
            <a:r>
              <a:rPr lang="en-US" sz="4400" dirty="0" smtClean="0"/>
              <a:t>regulation </a:t>
            </a:r>
          </a:p>
          <a:p>
            <a:r>
              <a:rPr lang="en-US" sz="4400" dirty="0" smtClean="0"/>
              <a:t>Do </a:t>
            </a:r>
            <a:r>
              <a:rPr lang="en-US" sz="4400" dirty="0"/>
              <a:t>Not rush a decision unless there is an emergency</a:t>
            </a:r>
          </a:p>
          <a:p>
            <a:r>
              <a:rPr lang="en-US" sz="4400" dirty="0" smtClean="0"/>
              <a:t>STAFF should never </a:t>
            </a:r>
            <a:r>
              <a:rPr lang="en-US" sz="4400" dirty="0"/>
              <a:t>let </a:t>
            </a:r>
            <a:r>
              <a:rPr lang="en-US" sz="4400" dirty="0" smtClean="0"/>
              <a:t>an issue </a:t>
            </a:r>
            <a:r>
              <a:rPr lang="en-US" sz="4400" dirty="0"/>
              <a:t>become </a:t>
            </a:r>
            <a:r>
              <a:rPr lang="en-US" sz="4400" dirty="0" smtClean="0"/>
              <a:t>personal—It is Your JOB –</a:t>
            </a:r>
          </a:p>
          <a:p>
            <a:r>
              <a:rPr lang="en-US" sz="4400" dirty="0" smtClean="0"/>
              <a:t>Remember </a:t>
            </a:r>
            <a:r>
              <a:rPr lang="en-US" sz="4400" dirty="0"/>
              <a:t>it is very personal to the applicant or resident</a:t>
            </a:r>
          </a:p>
          <a:p>
            <a:r>
              <a:rPr lang="en-US" sz="4400" dirty="0"/>
              <a:t>Be upfront about any mistakes.  Sincerely apologize and fix it quickly. Never make a participant pay for your mistake</a:t>
            </a:r>
            <a:r>
              <a:rPr lang="en-US" sz="4400" dirty="0" smtClean="0"/>
              <a:t>.</a:t>
            </a:r>
          </a:p>
          <a:p>
            <a:r>
              <a:rPr lang="en-US" sz="5100" b="1" u="sng" dirty="0" smtClean="0">
                <a:solidFill>
                  <a:srgbClr val="FF0000"/>
                </a:solidFill>
              </a:rPr>
              <a:t>All</a:t>
            </a:r>
            <a:r>
              <a:rPr lang="en-US" sz="4400" b="1" u="sng" dirty="0" smtClean="0"/>
              <a:t> staff </a:t>
            </a:r>
            <a:r>
              <a:rPr lang="en-US" sz="4400" dirty="0" smtClean="0"/>
              <a:t>are in the Customer Service Business</a:t>
            </a:r>
            <a:endParaRPr lang="en-US" sz="4400" dirty="0"/>
          </a:p>
        </p:txBody>
      </p:sp>
    </p:spTree>
    <p:extLst>
      <p:ext uri="{BB962C8B-B14F-4D97-AF65-F5344CB8AC3E}">
        <p14:creationId xmlns:p14="http://schemas.microsoft.com/office/powerpoint/2010/main" val="9113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688" y="135517"/>
            <a:ext cx="11277112" cy="794004"/>
          </a:xfrm>
        </p:spPr>
        <p:txBody>
          <a:bodyPr>
            <a:noAutofit/>
          </a:bodyPr>
          <a:lstStyle/>
          <a:p>
            <a:r>
              <a:rPr lang="en-US" sz="5400" b="1" dirty="0" smtClean="0"/>
              <a:t> All Staff</a:t>
            </a:r>
            <a:endParaRPr lang="en-US" sz="5400" b="1" dirty="0"/>
          </a:p>
        </p:txBody>
      </p:sp>
      <p:pic>
        <p:nvPicPr>
          <p:cNvPr id="2" name="Content Placeholder 1" descr="The Janitor's Closet on Vime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773" y="1309607"/>
            <a:ext cx="4064109" cy="2646387"/>
          </a:xfrm>
        </p:spPr>
      </p:pic>
      <p:pic>
        <p:nvPicPr>
          <p:cNvPr id="3" name="Content Placeholder 2" descr="File:Men working on lawns at Ciudad Universitaria, Mexico City.jpg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66364" y="2777374"/>
            <a:ext cx="4166827" cy="3491754"/>
          </a:xfrm>
        </p:spPr>
      </p:pic>
      <p:pic>
        <p:nvPicPr>
          <p:cNvPr id="7" name="Picture 6" descr="Receptionist - Tempe | Thanks for checking out this uber exc… | Flick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11" y="4135766"/>
            <a:ext cx="4498698" cy="2999132"/>
          </a:xfrm>
          <a:prstGeom prst="rect">
            <a:avLst/>
          </a:prstGeom>
        </p:spPr>
      </p:pic>
      <p:pic>
        <p:nvPicPr>
          <p:cNvPr id="8" name="Picture 7" descr="Blogs - Mortgagefi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299" y="690968"/>
            <a:ext cx="4445966" cy="2222983"/>
          </a:xfrm>
          <a:prstGeom prst="rect">
            <a:avLst/>
          </a:prstGeom>
        </p:spPr>
      </p:pic>
      <p:pic>
        <p:nvPicPr>
          <p:cNvPr id="16" name="Picture 15" descr="&quot;How to Avoid Asking Inappropriate Interview Questions: Employer’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6608" y="4336080"/>
            <a:ext cx="4698236" cy="2349118"/>
          </a:xfrm>
          <a:prstGeom prst="rect">
            <a:avLst/>
          </a:prstGeom>
        </p:spPr>
      </p:pic>
      <p:pic>
        <p:nvPicPr>
          <p:cNvPr id="17" name="Picture 16" descr="8 TESTS DURING A BUILDING INSPECTION - Renai Soluti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0519" y="135517"/>
            <a:ext cx="4020811" cy="2485592"/>
          </a:xfrm>
          <a:prstGeom prst="rect">
            <a:avLst/>
          </a:prstGeom>
        </p:spPr>
      </p:pic>
    </p:spTree>
    <p:extLst>
      <p:ext uri="{BB962C8B-B14F-4D97-AF65-F5344CB8AC3E}">
        <p14:creationId xmlns:p14="http://schemas.microsoft.com/office/powerpoint/2010/main" val="2079090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a:latin typeface="Algerian" panose="04020705040A02060702" pitchFamily="82" charset="0"/>
              </a:rPr>
              <a:t>NW’s </a:t>
            </a:r>
            <a:endParaRPr lang="en-US" sz="4400" dirty="0" smtClean="0">
              <a:latin typeface="Algerian" panose="04020705040A02060702" pitchFamily="82" charset="0"/>
            </a:endParaRPr>
          </a:p>
          <a:p>
            <a:pPr marL="0" indent="0" algn="ctr">
              <a:buNone/>
            </a:pPr>
            <a:r>
              <a:rPr lang="en-US" sz="4400" dirty="0" smtClean="0">
                <a:latin typeface="Algerian" panose="04020705040A02060702" pitchFamily="82" charset="0"/>
              </a:rPr>
              <a:t>rules </a:t>
            </a:r>
            <a:r>
              <a:rPr lang="en-US" sz="4400" dirty="0">
                <a:latin typeface="Algerian" panose="04020705040A02060702" pitchFamily="82" charset="0"/>
              </a:rPr>
              <a:t>to address a complaint or </a:t>
            </a:r>
            <a:r>
              <a:rPr lang="en-US" sz="4400" dirty="0" smtClean="0">
                <a:latin typeface="Algerian" panose="04020705040A02060702" pitchFamily="82" charset="0"/>
              </a:rPr>
              <a:t>request </a:t>
            </a:r>
          </a:p>
          <a:p>
            <a:pPr marL="0" indent="0" algn="ctr">
              <a:buNone/>
            </a:pPr>
            <a:r>
              <a:rPr lang="en-US" sz="4400" dirty="0">
                <a:latin typeface="Algerian" panose="04020705040A02060702" pitchFamily="82" charset="0"/>
              </a:rPr>
              <a:t/>
            </a:r>
            <a:br>
              <a:rPr lang="en-US" sz="4400" dirty="0">
                <a:latin typeface="Algerian" panose="04020705040A02060702" pitchFamily="82" charset="0"/>
              </a:rPr>
            </a:br>
            <a:endParaRPr lang="en-US" sz="4400" dirty="0">
              <a:latin typeface="Algerian" panose="04020705040A02060702" pitchFamily="82" charset="0"/>
            </a:endParaRPr>
          </a:p>
        </p:txBody>
      </p:sp>
    </p:spTree>
    <p:extLst>
      <p:ext uri="{BB962C8B-B14F-4D97-AF65-F5344CB8AC3E}">
        <p14:creationId xmlns:p14="http://schemas.microsoft.com/office/powerpoint/2010/main" val="1294978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87582"/>
          </a:xfrm>
        </p:spPr>
        <p:txBody>
          <a:bodyPr>
            <a:normAutofit fontScale="90000"/>
          </a:bodyPr>
          <a:lstStyle/>
          <a:p>
            <a:r>
              <a:rPr lang="en-US" b="1" u="sng" dirty="0" smtClean="0"/>
              <a:t>Give full attention to the Moment  and </a:t>
            </a:r>
            <a:br>
              <a:rPr lang="en-US" b="1" u="sng" dirty="0" smtClean="0"/>
            </a:br>
            <a:r>
              <a:rPr lang="en-US" b="1" u="sng" dirty="0" smtClean="0"/>
              <a:t>Listen with an </a:t>
            </a:r>
            <a:r>
              <a:rPr lang="en-US" b="1" u="sng" dirty="0" smtClean="0"/>
              <a:t>Open </a:t>
            </a:r>
            <a:r>
              <a:rPr lang="en-US" b="1" u="sng" dirty="0" smtClean="0"/>
              <a:t>Mind</a:t>
            </a:r>
            <a:endParaRPr lang="en-US" b="1" u="sng" dirty="0"/>
          </a:p>
        </p:txBody>
      </p:sp>
      <p:sp>
        <p:nvSpPr>
          <p:cNvPr id="3" name="Text Placeholder 2"/>
          <p:cNvSpPr>
            <a:spLocks noGrp="1"/>
          </p:cNvSpPr>
          <p:nvPr>
            <p:ph type="body" idx="1"/>
          </p:nvPr>
        </p:nvSpPr>
        <p:spPr/>
        <p:txBody>
          <a:bodyPr/>
          <a:lstStyle/>
          <a:p>
            <a:endParaRPr lang="en-US" dirty="0"/>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4" name="Content Placeholder 3" descr="Free vector graphic: Son, Unemployed, Parents, Nervous - Free Image on ..."/>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24470" y="2004279"/>
            <a:ext cx="6966179" cy="5322527"/>
          </a:xfrm>
        </p:spPr>
      </p:pic>
      <p:sp>
        <p:nvSpPr>
          <p:cNvPr id="5" name="Content Placeholder 4"/>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993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0108"/>
          </a:xfrm>
        </p:spPr>
        <p:txBody>
          <a:bodyPr>
            <a:noAutofit/>
          </a:bodyPr>
          <a:lstStyle/>
          <a:p>
            <a:r>
              <a:rPr lang="en-US" altLang="en-US" sz="6600" dirty="0"/>
              <a:t>WHY FAIR HOUSING?</a:t>
            </a:r>
            <a:endParaRPr lang="en-US" sz="6600" dirty="0"/>
          </a:p>
        </p:txBody>
      </p:sp>
      <p:sp>
        <p:nvSpPr>
          <p:cNvPr id="3" name="Content Placeholder 2"/>
          <p:cNvSpPr>
            <a:spLocks noGrp="1"/>
          </p:cNvSpPr>
          <p:nvPr>
            <p:ph idx="1"/>
          </p:nvPr>
        </p:nvSpPr>
        <p:spPr/>
        <p:txBody>
          <a:bodyPr>
            <a:noAutofit/>
          </a:bodyPr>
          <a:lstStyle/>
          <a:p>
            <a:r>
              <a:rPr lang="en-US" altLang="en-US" sz="3600" b="1" dirty="0"/>
              <a:t>It’s the right thing to </a:t>
            </a:r>
            <a:r>
              <a:rPr lang="en-US" altLang="en-US" sz="3600" b="1" dirty="0" smtClean="0"/>
              <a:t>do</a:t>
            </a:r>
          </a:p>
          <a:p>
            <a:r>
              <a:rPr lang="en-US" altLang="en-US" sz="3600" b="1" dirty="0" smtClean="0"/>
              <a:t>Ensures equitable treatment in housing programs</a:t>
            </a:r>
            <a:endParaRPr lang="en-US" altLang="en-US" sz="3600" b="1" dirty="0"/>
          </a:p>
          <a:p>
            <a:r>
              <a:rPr lang="en-US" altLang="en-US" sz="3600" dirty="0"/>
              <a:t>It’s required by law and federal regulations</a:t>
            </a:r>
          </a:p>
          <a:p>
            <a:r>
              <a:rPr lang="en-US" altLang="en-US" sz="3600" dirty="0"/>
              <a:t>Possibly severe consequences for non-compliance</a:t>
            </a:r>
          </a:p>
          <a:p>
            <a:pPr lvl="1"/>
            <a:r>
              <a:rPr lang="en-US" altLang="en-US" sz="3600" dirty="0"/>
              <a:t>Monetary Damages – Compensatory &amp; Punitive</a:t>
            </a:r>
          </a:p>
          <a:p>
            <a:pPr lvl="1"/>
            <a:r>
              <a:rPr lang="en-US" altLang="en-US" sz="3600" dirty="0"/>
              <a:t>Equitable Relief</a:t>
            </a:r>
          </a:p>
          <a:p>
            <a:pPr lvl="1"/>
            <a:r>
              <a:rPr lang="en-US" altLang="en-US" sz="3600" dirty="0"/>
              <a:t>Loss of Reputation</a:t>
            </a:r>
          </a:p>
          <a:p>
            <a:pPr lvl="1"/>
            <a:r>
              <a:rPr lang="en-US" altLang="en-US" sz="3600" dirty="0"/>
              <a:t>Loss of Property or Exclusion From Housing Business</a:t>
            </a:r>
          </a:p>
          <a:p>
            <a:endParaRPr lang="en-US" sz="3600" dirty="0"/>
          </a:p>
        </p:txBody>
      </p:sp>
    </p:spTree>
    <p:extLst>
      <p:ext uri="{BB962C8B-B14F-4D97-AF65-F5344CB8AC3E}">
        <p14:creationId xmlns:p14="http://schemas.microsoft.com/office/powerpoint/2010/main" val="22156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the discussion focused</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Just the Fax, Ma'am - Practical Help for Your Digital Lif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27715" y="1989580"/>
            <a:ext cx="6851789" cy="4567859"/>
          </a:xfr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4408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smtClean="0"/>
              <a:t>Listen “till” your ears hang down </a:t>
            </a:r>
            <a:endParaRPr lang="en-US" sz="5400" b="1" dirty="0"/>
          </a:p>
        </p:txBody>
      </p:sp>
      <p:pic>
        <p:nvPicPr>
          <p:cNvPr id="7" name="Content Placeholder 6" descr="I'm All Ears | One of two basset hounds I spotted on a drive… | Flick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187" y="1825625"/>
            <a:ext cx="6141063" cy="4911652"/>
          </a:xfrm>
        </p:spPr>
      </p:pic>
    </p:spTree>
    <p:extLst>
      <p:ext uri="{BB962C8B-B14F-4D97-AF65-F5344CB8AC3E}">
        <p14:creationId xmlns:p14="http://schemas.microsoft.com/office/powerpoint/2010/main" val="20356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Complaint or Request </a:t>
            </a:r>
            <a:r>
              <a:rPr lang="en-US" dirty="0"/>
              <a:t/>
            </a:r>
            <a:br>
              <a:rPr lang="en-US" dirty="0"/>
            </a:br>
            <a:endParaRPr lang="en-US" dirty="0"/>
          </a:p>
        </p:txBody>
      </p:sp>
      <p:sp>
        <p:nvSpPr>
          <p:cNvPr id="3" name="Content Placeholder 2"/>
          <p:cNvSpPr>
            <a:spLocks noGrp="1"/>
          </p:cNvSpPr>
          <p:nvPr>
            <p:ph idx="1"/>
          </p:nvPr>
        </p:nvSpPr>
        <p:spPr>
          <a:xfrm>
            <a:off x="838200" y="1103326"/>
            <a:ext cx="10515600" cy="5501514"/>
          </a:xfrm>
        </p:spPr>
        <p:txBody>
          <a:bodyPr>
            <a:normAutofit fontScale="85000" lnSpcReduction="20000"/>
          </a:bodyPr>
          <a:lstStyle/>
          <a:p>
            <a:r>
              <a:rPr lang="en-US" dirty="0" smtClean="0"/>
              <a:t>Respond timely</a:t>
            </a:r>
          </a:p>
          <a:p>
            <a:r>
              <a:rPr lang="en-US" dirty="0" smtClean="0"/>
              <a:t>Investigate by gathering what information you can</a:t>
            </a:r>
          </a:p>
          <a:p>
            <a:r>
              <a:rPr lang="en-US" dirty="0" smtClean="0"/>
              <a:t>Keep an open mind </a:t>
            </a:r>
          </a:p>
          <a:p>
            <a:r>
              <a:rPr lang="en-US" dirty="0" smtClean="0"/>
              <a:t>Stay Calm— Maintain control of the exchange (no yelling, profanity, etc.)</a:t>
            </a:r>
          </a:p>
          <a:p>
            <a:r>
              <a:rPr lang="en-US" dirty="0" smtClean="0"/>
              <a:t>Listen and pay close attention. Ask questions to make sure you understand</a:t>
            </a:r>
          </a:p>
          <a:p>
            <a:r>
              <a:rPr lang="en-US" dirty="0" smtClean="0"/>
              <a:t>Empathize –Acknowledge the complainants position</a:t>
            </a:r>
          </a:p>
          <a:p>
            <a:r>
              <a:rPr lang="en-US" dirty="0" smtClean="0"/>
              <a:t>Again Body Language and Message must match (if in person) maintain tone  if on phone</a:t>
            </a:r>
          </a:p>
          <a:p>
            <a:r>
              <a:rPr lang="en-US" dirty="0"/>
              <a:t>Stay professional</a:t>
            </a:r>
            <a:r>
              <a:rPr lang="en-US" dirty="0" smtClean="0"/>
              <a:t>— </a:t>
            </a:r>
            <a:r>
              <a:rPr lang="en-US" u="sng" dirty="0" smtClean="0"/>
              <a:t>No </a:t>
            </a:r>
            <a:r>
              <a:rPr lang="en-US" u="sng" dirty="0"/>
              <a:t>personal judgement or </a:t>
            </a:r>
            <a:r>
              <a:rPr lang="en-US" u="sng" dirty="0" smtClean="0"/>
              <a:t>advice</a:t>
            </a:r>
          </a:p>
          <a:p>
            <a:r>
              <a:rPr lang="en-US" dirty="0" smtClean="0"/>
              <a:t>Stick to the issue based on the regulation and policy </a:t>
            </a:r>
          </a:p>
          <a:p>
            <a:r>
              <a:rPr lang="en-US" dirty="0" smtClean="0"/>
              <a:t>State facts as you can evidence the facts</a:t>
            </a:r>
          </a:p>
          <a:p>
            <a:r>
              <a:rPr lang="en-US" dirty="0" smtClean="0"/>
              <a:t>Do not rush or make applicant or complainant feel rushed</a:t>
            </a:r>
          </a:p>
          <a:p>
            <a:r>
              <a:rPr lang="en-US" dirty="0" smtClean="0"/>
              <a:t>Do not rush a decision (</a:t>
            </a:r>
            <a:r>
              <a:rPr lang="en-US" dirty="0"/>
              <a:t>Take time to get the full </a:t>
            </a:r>
            <a:r>
              <a:rPr lang="en-US" dirty="0" smtClean="0"/>
              <a:t>story) unless an emergency exist.</a:t>
            </a:r>
          </a:p>
          <a:p>
            <a:r>
              <a:rPr lang="en-US" dirty="0" smtClean="0"/>
              <a:t>Arrange security and meeting safety before the meeting for in person meeting)</a:t>
            </a:r>
          </a:p>
          <a:p>
            <a:endParaRPr lang="en-US" dirty="0" smtClean="0"/>
          </a:p>
          <a:p>
            <a:endParaRPr lang="en-US" dirty="0"/>
          </a:p>
        </p:txBody>
      </p:sp>
    </p:spTree>
    <p:extLst>
      <p:ext uri="{BB962C8B-B14F-4D97-AF65-F5344CB8AC3E}">
        <p14:creationId xmlns:p14="http://schemas.microsoft.com/office/powerpoint/2010/main" val="25685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BE CONSISTENT</a:t>
            </a:r>
            <a:endParaRPr lang="en-US" sz="5400" b="1" dirty="0"/>
          </a:p>
        </p:txBody>
      </p:sp>
      <p:sp>
        <p:nvSpPr>
          <p:cNvPr id="3" name="Content Placeholder 2"/>
          <p:cNvSpPr>
            <a:spLocks noGrp="1"/>
          </p:cNvSpPr>
          <p:nvPr>
            <p:ph idx="1"/>
          </p:nvPr>
        </p:nvSpPr>
        <p:spPr/>
        <p:txBody>
          <a:bodyPr/>
          <a:lstStyle/>
          <a:p>
            <a:r>
              <a:rPr lang="en-US" sz="4800" dirty="0" smtClean="0"/>
              <a:t>Know the Rules (repeat the rules)</a:t>
            </a:r>
          </a:p>
          <a:p>
            <a:r>
              <a:rPr lang="en-US" sz="4800" dirty="0" smtClean="0"/>
              <a:t>Follow the Rules (repeat the rules)</a:t>
            </a:r>
          </a:p>
          <a:p>
            <a:endParaRPr lang="en-US" sz="3600" dirty="0" smtClean="0"/>
          </a:p>
          <a:p>
            <a:pPr marL="0" indent="0">
              <a:buNone/>
            </a:pPr>
            <a:r>
              <a:rPr lang="en-US" sz="4000" dirty="0" smtClean="0"/>
              <a:t>AND</a:t>
            </a:r>
          </a:p>
          <a:p>
            <a:pPr marL="0" indent="0">
              <a:buNone/>
            </a:pPr>
            <a:endParaRPr lang="en-US" dirty="0" smtClean="0"/>
          </a:p>
          <a:p>
            <a:pPr>
              <a:buFont typeface="Wingdings" panose="05000000000000000000" pitchFamily="2" charset="2"/>
              <a:buChar char="q"/>
            </a:pPr>
            <a:r>
              <a:rPr lang="en-US" sz="5400" dirty="0" smtClean="0"/>
              <a:t>Have Good Attorney</a:t>
            </a:r>
            <a:endParaRPr lang="en-US" sz="5400" dirty="0"/>
          </a:p>
        </p:txBody>
      </p:sp>
    </p:spTree>
    <p:extLst>
      <p:ext uri="{BB962C8B-B14F-4D97-AF65-F5344CB8AC3E}">
        <p14:creationId xmlns:p14="http://schemas.microsoft.com/office/powerpoint/2010/main" val="28775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smtClean="0"/>
              <a:t>REMEMBER</a:t>
            </a:r>
            <a:endParaRPr lang="en-US" sz="7200" b="1" dirty="0"/>
          </a:p>
        </p:txBody>
      </p:sp>
      <p:sp>
        <p:nvSpPr>
          <p:cNvPr id="3" name="Content Placeholder 2"/>
          <p:cNvSpPr>
            <a:spLocks noGrp="1"/>
          </p:cNvSpPr>
          <p:nvPr>
            <p:ph idx="1"/>
          </p:nvPr>
        </p:nvSpPr>
        <p:spPr/>
        <p:txBody>
          <a:bodyPr/>
          <a:lstStyle/>
          <a:p>
            <a:r>
              <a:rPr lang="en-US" sz="4800" b="1" dirty="0" smtClean="0"/>
              <a:t>IF YOU MAKE AN EXCEPTION TO A RULE</a:t>
            </a:r>
          </a:p>
          <a:p>
            <a:pPr marL="0" indent="0">
              <a:buNone/>
            </a:pPr>
            <a:endParaRPr lang="en-US" sz="4800" dirty="0"/>
          </a:p>
          <a:p>
            <a:r>
              <a:rPr lang="en-US" sz="4800" b="1" dirty="0" smtClean="0"/>
              <a:t>YOU HAVE MADE A NEW RULE</a:t>
            </a:r>
            <a:endParaRPr lang="en-US" sz="4800" b="1" dirty="0"/>
          </a:p>
        </p:txBody>
      </p:sp>
    </p:spTree>
    <p:extLst>
      <p:ext uri="{BB962C8B-B14F-4D97-AF65-F5344CB8AC3E}">
        <p14:creationId xmlns:p14="http://schemas.microsoft.com/office/powerpoint/2010/main" val="1955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Note:  Customer must be civil—Never put your safety in jeopardy or allow unacceptable behavior.</a:t>
            </a:r>
            <a:endParaRPr lang="en-US" dirty="0"/>
          </a:p>
        </p:txBody>
      </p:sp>
      <p:pic>
        <p:nvPicPr>
          <p:cNvPr id="4" name="Content Placeholder 3" descr="Angry Man Is Screaming · Free Stock Phot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2040" y="1825625"/>
            <a:ext cx="8327919" cy="4351338"/>
          </a:xfrm>
        </p:spPr>
      </p:pic>
    </p:spTree>
    <p:extLst>
      <p:ext uri="{BB962C8B-B14F-4D97-AF65-F5344CB8AC3E}">
        <p14:creationId xmlns:p14="http://schemas.microsoft.com/office/powerpoint/2010/main" val="672105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VER...EVER...GIVE UP HOPE : Customer Service Sell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6886" y="503967"/>
            <a:ext cx="8257018" cy="6354033"/>
          </a:xfrm>
        </p:spPr>
      </p:pic>
    </p:spTree>
    <p:extLst>
      <p:ext uri="{BB962C8B-B14F-4D97-AF65-F5344CB8AC3E}">
        <p14:creationId xmlns:p14="http://schemas.microsoft.com/office/powerpoint/2010/main" val="20839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2426"/>
          </a:xfrm>
        </p:spPr>
        <p:txBody>
          <a:bodyPr/>
          <a:lstStyle/>
          <a:p>
            <a:r>
              <a:rPr lang="en-US" b="1" dirty="0" smtClean="0"/>
              <a:t>Compliance--General Rules  </a:t>
            </a:r>
            <a:endParaRPr lang="en-US" b="1" dirty="0"/>
          </a:p>
        </p:txBody>
      </p:sp>
      <p:sp>
        <p:nvSpPr>
          <p:cNvPr id="3" name="Content Placeholder 2"/>
          <p:cNvSpPr>
            <a:spLocks noGrp="1"/>
          </p:cNvSpPr>
          <p:nvPr>
            <p:ph idx="1"/>
          </p:nvPr>
        </p:nvSpPr>
        <p:spPr>
          <a:xfrm>
            <a:off x="838200" y="1227552"/>
            <a:ext cx="10515600" cy="5356128"/>
          </a:xfrm>
        </p:spPr>
        <p:txBody>
          <a:bodyPr>
            <a:normAutofit fontScale="92500" lnSpcReduction="20000"/>
          </a:bodyPr>
          <a:lstStyle/>
          <a:p>
            <a:r>
              <a:rPr lang="en-US" dirty="0"/>
              <a:t>Approach compliance  to Fair </a:t>
            </a:r>
            <a:r>
              <a:rPr lang="en-US" dirty="0" smtClean="0"/>
              <a:t>Housing, VAWA and Accommodations as </a:t>
            </a:r>
            <a:r>
              <a:rPr lang="en-US" b="1" u="sng" dirty="0"/>
              <a:t>the right thing to do!    </a:t>
            </a:r>
          </a:p>
          <a:p>
            <a:r>
              <a:rPr lang="en-US" dirty="0" smtClean="0"/>
              <a:t>Accept that Fair </a:t>
            </a:r>
            <a:r>
              <a:rPr lang="en-US" dirty="0"/>
              <a:t>Housing and related regulations can be complex and </a:t>
            </a:r>
            <a:r>
              <a:rPr lang="en-US" dirty="0" smtClean="0"/>
              <a:t>confusing and there are many gray areas. Research and review regulations.</a:t>
            </a:r>
            <a:endParaRPr lang="en-US" dirty="0"/>
          </a:p>
          <a:p>
            <a:r>
              <a:rPr lang="en-US" b="1" u="sng" dirty="0"/>
              <a:t>Accept that</a:t>
            </a:r>
            <a:r>
              <a:rPr lang="en-US" dirty="0"/>
              <a:t>: Some people are going to take advantage of the  rules designed to protect those that need the protection.</a:t>
            </a:r>
            <a:endParaRPr lang="en-US" sz="3600" b="1" dirty="0"/>
          </a:p>
          <a:p>
            <a:r>
              <a:rPr lang="en-US" sz="3200" dirty="0" smtClean="0"/>
              <a:t>As an Agency develop </a:t>
            </a:r>
            <a:r>
              <a:rPr lang="en-US" sz="3200" b="1" u="sng" dirty="0" smtClean="0"/>
              <a:t>Compliant Policies and PROCEDURES  </a:t>
            </a:r>
          </a:p>
          <a:p>
            <a:r>
              <a:rPr lang="en-US" sz="3600" b="1" dirty="0" smtClean="0"/>
              <a:t>Train </a:t>
            </a:r>
            <a:r>
              <a:rPr lang="en-US" sz="3600" b="1" dirty="0"/>
              <a:t>Staff </a:t>
            </a:r>
            <a:r>
              <a:rPr lang="en-US" sz="3600" b="1" dirty="0" smtClean="0"/>
              <a:t>on Regulations and  </a:t>
            </a:r>
            <a:r>
              <a:rPr lang="en-US" sz="3600" b="1" dirty="0"/>
              <a:t>Policy </a:t>
            </a:r>
            <a:r>
              <a:rPr lang="en-US" sz="3600" b="1" dirty="0" smtClean="0"/>
              <a:t> (Staff must Read and Learn then think and apply)</a:t>
            </a:r>
            <a:endParaRPr lang="en-US" sz="3600" b="1" dirty="0"/>
          </a:p>
          <a:p>
            <a:r>
              <a:rPr lang="en-US" sz="3600" b="1" dirty="0" smtClean="0"/>
              <a:t>Staff must Follow </a:t>
            </a:r>
            <a:r>
              <a:rPr lang="en-US" sz="3600" b="1" dirty="0"/>
              <a:t>policy </a:t>
            </a:r>
            <a:r>
              <a:rPr lang="en-US" sz="4800" b="1" u="sng" dirty="0" smtClean="0"/>
              <a:t>consistently </a:t>
            </a:r>
          </a:p>
          <a:p>
            <a:r>
              <a:rPr lang="en-US" sz="3600" b="1" dirty="0" smtClean="0">
                <a:solidFill>
                  <a:prstClr val="black"/>
                </a:solidFill>
              </a:rPr>
              <a:t>Provide </a:t>
            </a:r>
            <a:r>
              <a:rPr lang="en-US" sz="3600" b="1" dirty="0">
                <a:solidFill>
                  <a:prstClr val="black"/>
                </a:solidFill>
              </a:rPr>
              <a:t>Professional Customer  Service </a:t>
            </a:r>
            <a:r>
              <a:rPr lang="en-US" sz="3600" b="1" u="sng" dirty="0">
                <a:solidFill>
                  <a:prstClr val="black"/>
                </a:solidFill>
              </a:rPr>
              <a:t>all the time to all </a:t>
            </a:r>
            <a:r>
              <a:rPr lang="en-US" sz="3600" b="1" u="sng" dirty="0" smtClean="0">
                <a:solidFill>
                  <a:prstClr val="black"/>
                </a:solidFill>
              </a:rPr>
              <a:t>people</a:t>
            </a:r>
            <a:endParaRPr lang="en-US" sz="4800" b="1" u="sng" dirty="0" smtClean="0"/>
          </a:p>
          <a:p>
            <a:r>
              <a:rPr lang="en-US" sz="3600" b="1" dirty="0" smtClean="0"/>
              <a:t>Document-</a:t>
            </a:r>
            <a:r>
              <a:rPr lang="en-US" sz="3600" b="1" dirty="0"/>
              <a:t>-</a:t>
            </a:r>
            <a:r>
              <a:rPr lang="en-US" sz="3600" b="1" dirty="0" smtClean="0"/>
              <a:t>Document– Document </a:t>
            </a:r>
            <a:r>
              <a:rPr lang="en-US" sz="3200" b="1" dirty="0" smtClean="0"/>
              <a:t>(quality documentation)</a:t>
            </a:r>
            <a:endParaRPr lang="en-US" sz="3200" b="1" dirty="0"/>
          </a:p>
          <a:p>
            <a:endParaRPr lang="en-US" dirty="0"/>
          </a:p>
        </p:txBody>
      </p:sp>
    </p:spTree>
    <p:extLst>
      <p:ext uri="{BB962C8B-B14F-4D97-AF65-F5344CB8AC3E}">
        <p14:creationId xmlns:p14="http://schemas.microsoft.com/office/powerpoint/2010/main" val="20686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382"/>
            <a:ext cx="10515600" cy="3474719"/>
          </a:xfrm>
        </p:spPr>
        <p:txBody>
          <a:bodyPr>
            <a:normAutofit fontScale="90000"/>
          </a:bodyPr>
          <a:lstStyle/>
          <a:p>
            <a:r>
              <a:rPr lang="en-US" b="1" u="sng" dirty="0" smtClean="0"/>
              <a:t>Do Use </a:t>
            </a:r>
            <a:r>
              <a:rPr lang="en-US" b="1" u="sng" dirty="0"/>
              <a:t>Fair Housing Logos and Accessible </a:t>
            </a:r>
            <a:r>
              <a:rPr lang="en-US" b="1" u="sng" dirty="0" smtClean="0"/>
              <a:t>Logo</a:t>
            </a:r>
            <a:r>
              <a:rPr lang="en-US" dirty="0"/>
              <a:t/>
            </a:r>
            <a:br>
              <a:rPr lang="en-US" dirty="0"/>
            </a:br>
            <a:r>
              <a:rPr lang="en-US" sz="2700" dirty="0" smtClean="0"/>
              <a:t>Front entrance and other public spaces</a:t>
            </a:r>
            <a:r>
              <a:rPr lang="en-US" sz="2700" dirty="0"/>
              <a:t/>
            </a:r>
            <a:br>
              <a:rPr lang="en-US" sz="2700" dirty="0"/>
            </a:br>
            <a:r>
              <a:rPr lang="en-US" sz="2700" dirty="0" smtClean="0"/>
              <a:t>Each Office</a:t>
            </a:r>
            <a:br>
              <a:rPr lang="en-US" sz="2700" dirty="0" smtClean="0"/>
            </a:br>
            <a:r>
              <a:rPr lang="en-US" sz="2700" dirty="0"/>
              <a:t>B</a:t>
            </a:r>
            <a:r>
              <a:rPr lang="en-US" sz="2700" dirty="0" smtClean="0"/>
              <a:t>ulletin boards</a:t>
            </a:r>
            <a:r>
              <a:rPr lang="en-US" sz="2700" dirty="0"/>
              <a:t/>
            </a:r>
            <a:br>
              <a:rPr lang="en-US" sz="2700" dirty="0"/>
            </a:br>
            <a:r>
              <a:rPr lang="en-US" sz="2700" dirty="0" smtClean="0"/>
              <a:t>Proper </a:t>
            </a:r>
            <a:r>
              <a:rPr lang="en-US" sz="2700" dirty="0"/>
              <a:t>Parking Lot </a:t>
            </a:r>
            <a:r>
              <a:rPr lang="en-US" sz="2700" dirty="0" smtClean="0"/>
              <a:t>Signs and Spaces</a:t>
            </a:r>
            <a:r>
              <a:rPr lang="en-US" sz="2700" dirty="0"/>
              <a:t/>
            </a:r>
            <a:br>
              <a:rPr lang="en-US" sz="2700" dirty="0"/>
            </a:br>
            <a:r>
              <a:rPr lang="en-US" sz="2700" dirty="0" smtClean="0"/>
              <a:t>All Documents </a:t>
            </a:r>
            <a:r>
              <a:rPr lang="en-US" sz="2700" dirty="0"/>
              <a:t>and Correspondence </a:t>
            </a:r>
            <a:br>
              <a:rPr lang="en-US" sz="2700" dirty="0"/>
            </a:br>
            <a:r>
              <a:rPr lang="en-US" sz="2700" dirty="0" smtClean="0"/>
              <a:t>Advertising </a:t>
            </a:r>
            <a:r>
              <a:rPr lang="en-US" sz="2700" dirty="0"/>
              <a:t>(Be careful in composing ads)</a:t>
            </a:r>
            <a:br>
              <a:rPr lang="en-US" sz="2700" dirty="0"/>
            </a:br>
            <a:endParaRPr lang="en-US" sz="2700" dirty="0"/>
          </a:p>
        </p:txBody>
      </p:sp>
      <p:pic>
        <p:nvPicPr>
          <p:cNvPr id="4" name="Content Placeholder 3" descr="equal_housing_logo_ufhs | Flickr - Photo Shar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747" y="4081520"/>
            <a:ext cx="2676699" cy="2776480"/>
          </a:xfrm>
        </p:spPr>
      </p:pic>
      <p:pic>
        <p:nvPicPr>
          <p:cNvPr id="5" name="Picture 4" descr="File:Pictograms-nps-accessibility-wheelchair-accessib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591" y="4281039"/>
            <a:ext cx="2377441" cy="2377441"/>
          </a:xfrm>
          <a:prstGeom prst="rect">
            <a:avLst/>
          </a:prstGeom>
        </p:spPr>
      </p:pic>
    </p:spTree>
    <p:extLst>
      <p:ext uri="{BB962C8B-B14F-4D97-AF65-F5344CB8AC3E}">
        <p14:creationId xmlns:p14="http://schemas.microsoft.com/office/powerpoint/2010/main" val="3519592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t>DO</a:t>
            </a:r>
            <a:r>
              <a:rPr lang="en-US" b="1" i="1" dirty="0" smtClean="0"/>
              <a:t> Develop </a:t>
            </a:r>
            <a:r>
              <a:rPr lang="en-US" b="1" i="1" dirty="0"/>
              <a:t>Internal Documentation Process</a:t>
            </a:r>
          </a:p>
        </p:txBody>
      </p:sp>
      <p:sp>
        <p:nvSpPr>
          <p:cNvPr id="3" name="Content Placeholder 2"/>
          <p:cNvSpPr>
            <a:spLocks noGrp="1"/>
          </p:cNvSpPr>
          <p:nvPr>
            <p:ph idx="1"/>
          </p:nvPr>
        </p:nvSpPr>
        <p:spPr>
          <a:xfrm>
            <a:off x="838200" y="1505666"/>
            <a:ext cx="10515600" cy="5135766"/>
          </a:xfrm>
        </p:spPr>
        <p:txBody>
          <a:bodyPr>
            <a:normAutofit fontScale="77500" lnSpcReduction="20000"/>
          </a:bodyPr>
          <a:lstStyle/>
          <a:p>
            <a:pPr marL="0" lvl="0" indent="0">
              <a:buNone/>
            </a:pPr>
            <a:r>
              <a:rPr lang="en-US" dirty="0">
                <a:solidFill>
                  <a:prstClr val="black"/>
                </a:solidFill>
              </a:rPr>
              <a:t>Use standard or internal agency designed forms to </a:t>
            </a:r>
            <a:r>
              <a:rPr lang="en-US" dirty="0" smtClean="0">
                <a:solidFill>
                  <a:prstClr val="black"/>
                </a:solidFill>
              </a:rPr>
              <a:t>capture </a:t>
            </a:r>
            <a:r>
              <a:rPr lang="en-US" dirty="0">
                <a:solidFill>
                  <a:prstClr val="black"/>
                </a:solidFill>
              </a:rPr>
              <a:t>information consistently </a:t>
            </a:r>
          </a:p>
          <a:p>
            <a:pPr marL="0" indent="0">
              <a:buNone/>
            </a:pPr>
            <a:r>
              <a:rPr lang="en-US" dirty="0"/>
              <a:t>Make documentation as simple as possible </a:t>
            </a:r>
          </a:p>
          <a:p>
            <a:pPr marL="0" indent="0">
              <a:buNone/>
            </a:pPr>
            <a:r>
              <a:rPr lang="en-US" dirty="0"/>
              <a:t>Make sure Staff understand and follow the process</a:t>
            </a:r>
          </a:p>
          <a:p>
            <a:pPr marL="0" indent="0">
              <a:buNone/>
            </a:pPr>
            <a:r>
              <a:rPr lang="en-US" dirty="0"/>
              <a:t>File documents (timely) and/or have a designated place for documentation until filed  </a:t>
            </a:r>
          </a:p>
          <a:p>
            <a:pPr marL="0" indent="0">
              <a:buNone/>
            </a:pPr>
            <a:r>
              <a:rPr lang="en-US" dirty="0"/>
              <a:t>Tenant files should be </a:t>
            </a:r>
            <a:r>
              <a:rPr lang="en-US" dirty="0" smtClean="0"/>
              <a:t>neat (if Paper) </a:t>
            </a:r>
            <a:r>
              <a:rPr lang="en-US" dirty="0"/>
              <a:t>and complete (Make </a:t>
            </a:r>
            <a:r>
              <a:rPr lang="en-US" dirty="0" smtClean="0"/>
              <a:t>package (paper or electronic) </a:t>
            </a:r>
            <a:r>
              <a:rPr lang="en-US" dirty="0"/>
              <a:t>with all possible needed forms and notices, then use Checklist for  move-in, </a:t>
            </a:r>
            <a:r>
              <a:rPr lang="en-US" dirty="0" smtClean="0"/>
              <a:t>reexamination, </a:t>
            </a:r>
            <a:r>
              <a:rPr lang="en-US" dirty="0"/>
              <a:t>move </a:t>
            </a:r>
            <a:r>
              <a:rPr lang="en-US" dirty="0" smtClean="0"/>
              <a:t>out, request for accommodation)</a:t>
            </a:r>
            <a:endParaRPr lang="en-US" dirty="0"/>
          </a:p>
          <a:p>
            <a:pPr marL="0" indent="0">
              <a:buNone/>
            </a:pPr>
            <a:r>
              <a:rPr lang="en-US" b="1" dirty="0"/>
              <a:t>Design form letters  </a:t>
            </a:r>
            <a:r>
              <a:rPr lang="en-US" b="1" dirty="0" smtClean="0"/>
              <a:t>or outline for letters with </a:t>
            </a:r>
            <a:r>
              <a:rPr lang="en-US" b="1" dirty="0"/>
              <a:t>required information and insert specific information as needed</a:t>
            </a:r>
            <a:endParaRPr lang="en-US" dirty="0"/>
          </a:p>
          <a:p>
            <a:pPr marL="0" indent="0">
              <a:buNone/>
            </a:pPr>
            <a:r>
              <a:rPr lang="en-US" b="1" u="sng" dirty="0"/>
              <a:t>Maintain confidentiality (privacy</a:t>
            </a:r>
            <a:r>
              <a:rPr lang="en-US" b="1" u="sng" dirty="0" smtClean="0"/>
              <a:t>)</a:t>
            </a:r>
          </a:p>
          <a:p>
            <a:pPr marL="0" indent="0">
              <a:buNone/>
            </a:pPr>
            <a:r>
              <a:rPr lang="en-US" b="1" u="sng" dirty="0" smtClean="0"/>
              <a:t>Maintain Compliance with EIV Privacy Access requirements</a:t>
            </a:r>
            <a:endParaRPr lang="en-US" b="1" u="sng" dirty="0"/>
          </a:p>
          <a:p>
            <a:pPr marL="0" indent="0">
              <a:buNone/>
            </a:pPr>
            <a:endParaRPr lang="en-US" u="sng" dirty="0"/>
          </a:p>
          <a:p>
            <a:pPr marL="0" indent="0">
              <a:buNone/>
            </a:pPr>
            <a:r>
              <a:rPr lang="en-US" b="1" dirty="0">
                <a:latin typeface="Arial Rounded MT Bold" panose="020F0704030504030204" pitchFamily="34" charset="0"/>
              </a:rPr>
              <a:t>When you need documentation it is too late to prepare it</a:t>
            </a:r>
          </a:p>
          <a:p>
            <a:pPr marL="0" indent="0">
              <a:buNone/>
            </a:pPr>
            <a:r>
              <a:rPr lang="en-US" b="1" i="1" u="sng" dirty="0" smtClean="0">
                <a:latin typeface="Arial Rounded MT Bold" panose="020F0704030504030204" pitchFamily="34" charset="0"/>
              </a:rPr>
              <a:t>NEVER ---EVER  </a:t>
            </a:r>
            <a:r>
              <a:rPr lang="en-US" dirty="0" smtClean="0">
                <a:latin typeface="Arial Rounded MT Bold" panose="020F0704030504030204" pitchFamily="34" charset="0"/>
              </a:rPr>
              <a:t>manufacture any </a:t>
            </a:r>
            <a:r>
              <a:rPr lang="en-US" dirty="0">
                <a:latin typeface="Arial Rounded MT Bold" panose="020F0704030504030204" pitchFamily="34" charset="0"/>
              </a:rPr>
              <a:t>type </a:t>
            </a:r>
            <a:r>
              <a:rPr lang="en-US" dirty="0" smtClean="0">
                <a:latin typeface="Arial Rounded MT Bold" panose="020F0704030504030204" pitchFamily="34" charset="0"/>
              </a:rPr>
              <a:t>documentation after the Fact </a:t>
            </a:r>
            <a:endParaRPr lang="en-US" dirty="0"/>
          </a:p>
        </p:txBody>
      </p:sp>
    </p:spTree>
    <p:extLst>
      <p:ext uri="{BB962C8B-B14F-4D97-AF65-F5344CB8AC3E}">
        <p14:creationId xmlns:p14="http://schemas.microsoft.com/office/powerpoint/2010/main" val="30866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11" y="739036"/>
            <a:ext cx="11523945" cy="638828"/>
          </a:xfrm>
        </p:spPr>
        <p:txBody>
          <a:bodyPr>
            <a:noAutofit/>
          </a:bodyPr>
          <a:lstStyle/>
          <a:p>
            <a:r>
              <a:rPr lang="en-US" b="1" dirty="0"/>
              <a:t>Review:  Statutes--Executive Orders--Regulations </a:t>
            </a:r>
            <a:r>
              <a:rPr lang="en-US" dirty="0"/>
              <a:t/>
            </a:r>
            <a:br>
              <a:rPr lang="en-US" dirty="0"/>
            </a:br>
            <a:endParaRPr lang="en-US" dirty="0"/>
          </a:p>
        </p:txBody>
      </p:sp>
      <p:sp>
        <p:nvSpPr>
          <p:cNvPr id="3" name="Content Placeholder 2"/>
          <p:cNvSpPr>
            <a:spLocks noGrp="1"/>
          </p:cNvSpPr>
          <p:nvPr>
            <p:ph idx="1"/>
          </p:nvPr>
        </p:nvSpPr>
        <p:spPr>
          <a:xfrm>
            <a:off x="838200" y="1565753"/>
            <a:ext cx="10515600" cy="4611210"/>
          </a:xfrm>
        </p:spPr>
        <p:txBody>
          <a:bodyPr>
            <a:normAutofit lnSpcReduction="10000"/>
          </a:bodyPr>
          <a:lstStyle/>
          <a:p>
            <a:r>
              <a:rPr lang="en-US" sz="3200" b="1" dirty="0"/>
              <a:t>Statute:  Is the law passed by Congress</a:t>
            </a:r>
          </a:p>
          <a:p>
            <a:r>
              <a:rPr lang="en-US" sz="3200" b="1" dirty="0"/>
              <a:t>Executive Orders: Are issued by the Executive Branch (President ) to implement </a:t>
            </a:r>
            <a:r>
              <a:rPr lang="en-US" sz="3200" b="1" dirty="0" smtClean="0"/>
              <a:t>regulatory related federal </a:t>
            </a:r>
            <a:r>
              <a:rPr lang="en-US" sz="3200" b="1" dirty="0"/>
              <a:t>government </a:t>
            </a:r>
            <a:r>
              <a:rPr lang="en-US" sz="3200" b="1" dirty="0" smtClean="0"/>
              <a:t>policy and </a:t>
            </a:r>
            <a:r>
              <a:rPr lang="en-US" sz="3200" b="1" dirty="0"/>
              <a:t>federal funding</a:t>
            </a:r>
          </a:p>
          <a:p>
            <a:r>
              <a:rPr lang="en-US" sz="3200" b="1" dirty="0"/>
              <a:t>Regulations: Are written by </a:t>
            </a:r>
            <a:r>
              <a:rPr lang="en-US" sz="3200" b="1" dirty="0" smtClean="0"/>
              <a:t>Departments </a:t>
            </a:r>
            <a:r>
              <a:rPr lang="en-US" sz="3200" b="1" dirty="0"/>
              <a:t>of the Federal Government and published in the Federal </a:t>
            </a:r>
            <a:r>
              <a:rPr lang="en-US" sz="3200" b="1" dirty="0" smtClean="0"/>
              <a:t>Register to implement laws</a:t>
            </a:r>
            <a:endParaRPr lang="en-US" sz="3200" b="1" dirty="0"/>
          </a:p>
          <a:p>
            <a:endParaRPr lang="en-US" dirty="0"/>
          </a:p>
          <a:p>
            <a:pPr marL="0" indent="0">
              <a:buNone/>
            </a:pPr>
            <a:r>
              <a:rPr lang="en-US" sz="3200" b="1" dirty="0"/>
              <a:t>HUD Notices:  Are Guidance issued to help instruct how to comply with the regulation.</a:t>
            </a:r>
          </a:p>
        </p:txBody>
      </p:sp>
    </p:spTree>
    <p:extLst>
      <p:ext uri="{BB962C8B-B14F-4D97-AF65-F5344CB8AC3E}">
        <p14:creationId xmlns:p14="http://schemas.microsoft.com/office/powerpoint/2010/main" val="372446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5057"/>
          </a:xfrm>
        </p:spPr>
        <p:txBody>
          <a:bodyPr>
            <a:normAutofit/>
          </a:bodyPr>
          <a:lstStyle/>
          <a:p>
            <a:r>
              <a:rPr lang="en-US" dirty="0" smtClean="0">
                <a:latin typeface="Berlin Sans FB Demi" panose="020E0802020502020306" pitchFamily="34" charset="0"/>
              </a:rPr>
              <a:t>  Document!   Document!   Document! </a:t>
            </a:r>
            <a:endParaRPr lang="en-US" dirty="0"/>
          </a:p>
        </p:txBody>
      </p:sp>
      <p:pic>
        <p:nvPicPr>
          <p:cNvPr id="5" name="Picture 4"/>
          <p:cNvPicPr>
            <a:picLocks noChangeAspect="1"/>
          </p:cNvPicPr>
          <p:nvPr/>
        </p:nvPicPr>
        <p:blipFill>
          <a:blip r:embed="rId2"/>
          <a:stretch>
            <a:fillRect/>
          </a:stretch>
        </p:blipFill>
        <p:spPr>
          <a:xfrm>
            <a:off x="2141312" y="1072467"/>
            <a:ext cx="8146344" cy="6367549"/>
          </a:xfrm>
          <a:prstGeom prst="rect">
            <a:avLst/>
          </a:prstGeom>
        </p:spPr>
      </p:pic>
    </p:spTree>
    <p:extLst>
      <p:ext uri="{BB962C8B-B14F-4D97-AF65-F5344CB8AC3E}">
        <p14:creationId xmlns:p14="http://schemas.microsoft.com/office/powerpoint/2010/main" val="9124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What is that? </a:t>
            </a:r>
          </a:p>
        </p:txBody>
      </p:sp>
      <p:sp>
        <p:nvSpPr>
          <p:cNvPr id="3" name="Content Placeholder 2"/>
          <p:cNvSpPr>
            <a:spLocks noGrp="1"/>
          </p:cNvSpPr>
          <p:nvPr>
            <p:ph idx="1"/>
          </p:nvPr>
        </p:nvSpPr>
        <p:spPr/>
        <p:txBody>
          <a:bodyPr/>
          <a:lstStyle/>
          <a:p>
            <a:r>
              <a:rPr lang="en-US" dirty="0"/>
              <a:t>Who</a:t>
            </a:r>
          </a:p>
          <a:p>
            <a:r>
              <a:rPr lang="en-US" dirty="0"/>
              <a:t>What </a:t>
            </a:r>
          </a:p>
          <a:p>
            <a:r>
              <a:rPr lang="en-US" dirty="0"/>
              <a:t>When</a:t>
            </a:r>
          </a:p>
          <a:p>
            <a:r>
              <a:rPr lang="en-US" dirty="0" smtClean="0"/>
              <a:t>Where</a:t>
            </a:r>
          </a:p>
          <a:p>
            <a:r>
              <a:rPr lang="en-US" dirty="0" smtClean="0"/>
              <a:t>How</a:t>
            </a:r>
            <a:endParaRPr lang="en-US" dirty="0"/>
          </a:p>
          <a:p>
            <a:r>
              <a:rPr lang="en-US" dirty="0" smtClean="0"/>
              <a:t>Why if  possible</a:t>
            </a:r>
            <a:endParaRPr lang="en-US" dirty="0"/>
          </a:p>
          <a:p>
            <a:pPr marL="0" indent="0">
              <a:buNone/>
            </a:pPr>
            <a:endParaRPr lang="en-US" dirty="0" smtClean="0"/>
          </a:p>
          <a:p>
            <a:pPr marL="0" indent="0">
              <a:buNone/>
            </a:pPr>
            <a:r>
              <a:rPr lang="en-US" dirty="0" smtClean="0"/>
              <a:t>Do use full names when writing documentation (never use pronouns)</a:t>
            </a:r>
            <a:endParaRPr lang="en-US" dirty="0"/>
          </a:p>
        </p:txBody>
      </p:sp>
    </p:spTree>
    <p:extLst>
      <p:ext uri="{BB962C8B-B14F-4D97-AF65-F5344CB8AC3E}">
        <p14:creationId xmlns:p14="http://schemas.microsoft.com/office/powerpoint/2010/main" val="32263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all contact</a:t>
            </a:r>
          </a:p>
        </p:txBody>
      </p:sp>
      <p:sp>
        <p:nvSpPr>
          <p:cNvPr id="3" name="Content Placeholder 2"/>
          <p:cNvSpPr>
            <a:spLocks noGrp="1"/>
          </p:cNvSpPr>
          <p:nvPr>
            <p:ph idx="1"/>
          </p:nvPr>
        </p:nvSpPr>
        <p:spPr>
          <a:xfrm>
            <a:off x="838200" y="1586974"/>
            <a:ext cx="10515600" cy="5076873"/>
          </a:xfrm>
        </p:spPr>
        <p:txBody>
          <a:bodyPr>
            <a:normAutofit fontScale="70000" lnSpcReduction="20000"/>
          </a:bodyPr>
          <a:lstStyle/>
          <a:p>
            <a:r>
              <a:rPr lang="en-US" dirty="0" smtClean="0"/>
              <a:t>Sign-in sheets at office (offices)</a:t>
            </a:r>
            <a:endParaRPr lang="en-US" dirty="0"/>
          </a:p>
          <a:p>
            <a:r>
              <a:rPr lang="en-US" dirty="0"/>
              <a:t>Voice mail and return calls logs</a:t>
            </a:r>
          </a:p>
          <a:p>
            <a:r>
              <a:rPr lang="en-US" dirty="0"/>
              <a:t>Mail received logs (contents of drop box)</a:t>
            </a:r>
          </a:p>
          <a:p>
            <a:r>
              <a:rPr lang="en-US" dirty="0"/>
              <a:t>File copy of correspondence (notices, letters, etc.)</a:t>
            </a:r>
          </a:p>
          <a:p>
            <a:r>
              <a:rPr lang="en-US" dirty="0"/>
              <a:t>File of general notices sent to all residents or applicants</a:t>
            </a:r>
          </a:p>
          <a:p>
            <a:r>
              <a:rPr lang="en-US" dirty="0"/>
              <a:t>Use colored files and paper to help  organize</a:t>
            </a:r>
          </a:p>
          <a:p>
            <a:r>
              <a:rPr lang="en-US" dirty="0" smtClean="0"/>
              <a:t>Ask Residents to write </a:t>
            </a:r>
            <a:r>
              <a:rPr lang="en-US" dirty="0"/>
              <a:t>their </a:t>
            </a:r>
            <a:r>
              <a:rPr lang="en-US" dirty="0" smtClean="0"/>
              <a:t>complaint and/or complete </a:t>
            </a:r>
            <a:r>
              <a:rPr lang="en-US" dirty="0"/>
              <a:t>forms </a:t>
            </a:r>
            <a:r>
              <a:rPr lang="en-US" dirty="0" smtClean="0"/>
              <a:t> if will not or cannot write then interview to get the complaint and ask them to acknowledge the statement you wrote by signing  eve if you record. Assess the complaint-- address the complaint or the underlying problem</a:t>
            </a:r>
            <a:endParaRPr lang="en-US" dirty="0"/>
          </a:p>
          <a:p>
            <a:r>
              <a:rPr lang="en-US" dirty="0"/>
              <a:t>E-mail and </a:t>
            </a:r>
            <a:r>
              <a:rPr lang="en-US" dirty="0" smtClean="0"/>
              <a:t>written response</a:t>
            </a:r>
            <a:r>
              <a:rPr lang="en-US" b="1" dirty="0"/>
              <a:t>–  choose words carefully– read before </a:t>
            </a:r>
            <a:r>
              <a:rPr lang="en-US" b="1" dirty="0" smtClean="0"/>
              <a:t>sending have it reviewed.  May be better to </a:t>
            </a:r>
            <a:r>
              <a:rPr lang="en-US" dirty="0" smtClean="0"/>
              <a:t>—Call </a:t>
            </a:r>
            <a:r>
              <a:rPr lang="en-US" dirty="0"/>
              <a:t>your attorney and go talk to staff about confidential </a:t>
            </a:r>
            <a:r>
              <a:rPr lang="en-US" dirty="0" smtClean="0"/>
              <a:t>matters </a:t>
            </a:r>
            <a:endParaRPr lang="en-US" dirty="0"/>
          </a:p>
          <a:p>
            <a:r>
              <a:rPr lang="en-US" dirty="0"/>
              <a:t>In office contacts  </a:t>
            </a:r>
            <a:r>
              <a:rPr lang="en-US" dirty="0" smtClean="0"/>
              <a:t>(sign in logs, notes</a:t>
            </a:r>
            <a:r>
              <a:rPr lang="en-US" dirty="0"/>
              <a:t>, witness, tape recording, video depending on situation)</a:t>
            </a:r>
          </a:p>
          <a:p>
            <a:r>
              <a:rPr lang="en-US" dirty="0"/>
              <a:t>Photos and or videos and notes </a:t>
            </a:r>
            <a:r>
              <a:rPr lang="en-US" dirty="0" smtClean="0"/>
              <a:t>of sites visits and in unit inspections (especially move in and out and HQS (NSPIRE)</a:t>
            </a:r>
            <a:endParaRPr lang="en-US" dirty="0"/>
          </a:p>
          <a:p>
            <a:r>
              <a:rPr lang="en-US" dirty="0"/>
              <a:t>Security cameras– save copies of things that your gut says to save</a:t>
            </a:r>
          </a:p>
        </p:txBody>
      </p:sp>
    </p:spTree>
    <p:extLst>
      <p:ext uri="{BB962C8B-B14F-4D97-AF65-F5344CB8AC3E}">
        <p14:creationId xmlns:p14="http://schemas.microsoft.com/office/powerpoint/2010/main" val="242480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Policy Development (CANNED Policies ??)</a:t>
            </a:r>
            <a:endParaRPr lang="en-US" b="1" dirty="0"/>
          </a:p>
        </p:txBody>
      </p:sp>
      <p:sp>
        <p:nvSpPr>
          <p:cNvPr id="3" name="Content Placeholder 2"/>
          <p:cNvSpPr>
            <a:spLocks noGrp="1"/>
          </p:cNvSpPr>
          <p:nvPr>
            <p:ph idx="1"/>
          </p:nvPr>
        </p:nvSpPr>
        <p:spPr/>
        <p:txBody>
          <a:bodyPr>
            <a:normAutofit lnSpcReduction="10000"/>
          </a:bodyPr>
          <a:lstStyle/>
          <a:p>
            <a:r>
              <a:rPr lang="en-US" sz="6000" dirty="0"/>
              <a:t>Good place to start</a:t>
            </a:r>
          </a:p>
          <a:p>
            <a:r>
              <a:rPr lang="en-US" sz="6000" dirty="0"/>
              <a:t>Be sure to  study and modify to fit your situation</a:t>
            </a:r>
          </a:p>
          <a:p>
            <a:r>
              <a:rPr lang="en-US" sz="6000" dirty="0" smtClean="0"/>
              <a:t>Consider State Law!!</a:t>
            </a:r>
          </a:p>
          <a:p>
            <a:r>
              <a:rPr lang="en-US" sz="6000" dirty="0"/>
              <a:t>Legal </a:t>
            </a:r>
            <a:r>
              <a:rPr lang="en-US" sz="6000" dirty="0" smtClean="0"/>
              <a:t>review?</a:t>
            </a:r>
            <a:endParaRPr lang="en-US" sz="6000" dirty="0"/>
          </a:p>
          <a:p>
            <a:endParaRPr lang="en-US" sz="6000" dirty="0"/>
          </a:p>
        </p:txBody>
      </p:sp>
    </p:spTree>
    <p:extLst>
      <p:ext uri="{BB962C8B-B14F-4D97-AF65-F5344CB8AC3E}">
        <p14:creationId xmlns:p14="http://schemas.microsoft.com/office/powerpoint/2010/main" val="36998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Policy  or Procedure</a:t>
            </a:r>
          </a:p>
        </p:txBody>
      </p:sp>
      <p:sp>
        <p:nvSpPr>
          <p:cNvPr id="3" name="Content Placeholder 2"/>
          <p:cNvSpPr>
            <a:spLocks noGrp="1"/>
          </p:cNvSpPr>
          <p:nvPr>
            <p:ph idx="1"/>
          </p:nvPr>
        </p:nvSpPr>
        <p:spPr/>
        <p:txBody>
          <a:bodyPr>
            <a:normAutofit/>
          </a:bodyPr>
          <a:lstStyle/>
          <a:p>
            <a:r>
              <a:rPr lang="en-US" sz="4000" dirty="0"/>
              <a:t>Separate Policy and </a:t>
            </a:r>
            <a:r>
              <a:rPr lang="en-US" sz="4000" dirty="0" smtClean="0"/>
              <a:t>Procedures?</a:t>
            </a:r>
            <a:endParaRPr lang="en-US" sz="4000" dirty="0"/>
          </a:p>
          <a:p>
            <a:r>
              <a:rPr lang="en-US" sz="4000" dirty="0"/>
              <a:t>Board Sets Policy Base on Regulatory Requirements (Complicated to revise)</a:t>
            </a:r>
          </a:p>
          <a:p>
            <a:r>
              <a:rPr lang="en-US" sz="4000" dirty="0"/>
              <a:t>Procedure is internal process for implementing policy (Who) (</a:t>
            </a:r>
            <a:r>
              <a:rPr lang="en-US" sz="4000" dirty="0" smtClean="0"/>
              <a:t>What) (How) (When)  </a:t>
            </a:r>
          </a:p>
          <a:p>
            <a:r>
              <a:rPr lang="en-US" sz="4000" dirty="0" smtClean="0"/>
              <a:t>(SOP) Standard </a:t>
            </a:r>
            <a:r>
              <a:rPr lang="en-US" sz="4000" dirty="0"/>
              <a:t>Operating Procedures</a:t>
            </a:r>
          </a:p>
          <a:p>
            <a:endParaRPr lang="en-US" sz="4000" dirty="0"/>
          </a:p>
          <a:p>
            <a:endParaRPr lang="en-US" sz="4000" dirty="0"/>
          </a:p>
        </p:txBody>
      </p:sp>
    </p:spTree>
    <p:extLst>
      <p:ext uri="{BB962C8B-B14F-4D97-AF65-F5344CB8AC3E}">
        <p14:creationId xmlns:p14="http://schemas.microsoft.com/office/powerpoint/2010/main" val="32462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PHA’S ANNUAL PLAN  MUST CERTIFY </a:t>
            </a:r>
            <a:br>
              <a:rPr lang="en-US" b="1" dirty="0" smtClean="0"/>
            </a:br>
            <a:r>
              <a:rPr lang="en-US" b="1" dirty="0" smtClean="0"/>
              <a:t>COMPLIANCE WITH</a:t>
            </a:r>
            <a:endParaRPr lang="en-US" b="1" dirty="0"/>
          </a:p>
        </p:txBody>
      </p:sp>
      <p:sp>
        <p:nvSpPr>
          <p:cNvPr id="3" name="Content Placeholder 2"/>
          <p:cNvSpPr>
            <a:spLocks noGrp="1"/>
          </p:cNvSpPr>
          <p:nvPr>
            <p:ph idx="1"/>
          </p:nvPr>
        </p:nvSpPr>
        <p:spPr/>
        <p:txBody>
          <a:bodyPr/>
          <a:lstStyle/>
          <a:p>
            <a:pPr marL="0" indent="0">
              <a:buNone/>
            </a:pPr>
            <a:r>
              <a:rPr lang="en-US" dirty="0" smtClean="0"/>
              <a:t>Title </a:t>
            </a:r>
            <a:r>
              <a:rPr lang="en-US" dirty="0"/>
              <a:t>VI of the Civil Rights Act of </a:t>
            </a:r>
            <a:r>
              <a:rPr lang="en-US" dirty="0" smtClean="0"/>
              <a:t>1964 </a:t>
            </a:r>
          </a:p>
          <a:p>
            <a:pPr marL="0" indent="0">
              <a:buNone/>
            </a:pPr>
            <a:r>
              <a:rPr lang="en-US" dirty="0" smtClean="0"/>
              <a:t>The </a:t>
            </a:r>
            <a:r>
              <a:rPr lang="en-US" dirty="0"/>
              <a:t>Fair Housing </a:t>
            </a:r>
            <a:r>
              <a:rPr lang="en-US" dirty="0" smtClean="0"/>
              <a:t>Act </a:t>
            </a:r>
          </a:p>
          <a:p>
            <a:pPr marL="0" indent="0">
              <a:buNone/>
            </a:pPr>
            <a:r>
              <a:rPr lang="en-US" dirty="0" smtClean="0"/>
              <a:t>Section </a:t>
            </a:r>
            <a:r>
              <a:rPr lang="en-US" dirty="0"/>
              <a:t>504 of the Rehabilitation Act of 1973, </a:t>
            </a:r>
            <a:endParaRPr lang="en-US" dirty="0" smtClean="0"/>
          </a:p>
          <a:p>
            <a:pPr marL="0" indent="0">
              <a:buNone/>
            </a:pPr>
            <a:r>
              <a:rPr lang="en-US" dirty="0" smtClean="0"/>
              <a:t>Title </a:t>
            </a:r>
            <a:r>
              <a:rPr lang="en-US" dirty="0"/>
              <a:t>II of the Americans with Disabilities Act of 1990, </a:t>
            </a:r>
            <a:r>
              <a:rPr lang="en-US" dirty="0" smtClean="0"/>
              <a:t> </a:t>
            </a:r>
            <a:endParaRPr lang="en-US" dirty="0"/>
          </a:p>
          <a:p>
            <a:pPr marL="0" indent="0">
              <a:buNone/>
            </a:pPr>
            <a:r>
              <a:rPr lang="en-US" dirty="0" smtClean="0"/>
              <a:t>Affirmatively Further Fair </a:t>
            </a:r>
            <a:r>
              <a:rPr lang="en-US" dirty="0"/>
              <a:t>H</a:t>
            </a:r>
            <a:r>
              <a:rPr lang="en-US" dirty="0" smtClean="0"/>
              <a:t>ousing.</a:t>
            </a:r>
          </a:p>
          <a:p>
            <a:pPr marL="0" indent="0">
              <a:buNone/>
            </a:pPr>
            <a:r>
              <a:rPr lang="en-US" dirty="0" smtClean="0"/>
              <a:t>Violence against Women Act</a:t>
            </a:r>
          </a:p>
          <a:p>
            <a:pPr marL="0" indent="0">
              <a:buNone/>
            </a:pPr>
            <a:endParaRPr lang="en-US" dirty="0"/>
          </a:p>
          <a:p>
            <a:pPr marL="0" indent="0">
              <a:buNone/>
            </a:pPr>
            <a:r>
              <a:rPr lang="en-US" sz="4400" dirty="0" smtClean="0"/>
              <a:t>MAKE SURE YOUR ARE IN COMPLIANCE</a:t>
            </a:r>
          </a:p>
          <a:p>
            <a:endParaRPr lang="en-US" dirty="0"/>
          </a:p>
        </p:txBody>
      </p:sp>
    </p:spTree>
    <p:extLst>
      <p:ext uri="{BB962C8B-B14F-4D97-AF65-F5344CB8AC3E}">
        <p14:creationId xmlns:p14="http://schemas.microsoft.com/office/powerpoint/2010/main" val="24979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 Housing, 504, ADA, </a:t>
            </a:r>
            <a:r>
              <a:rPr lang="en-US" dirty="0"/>
              <a:t>R</a:t>
            </a:r>
            <a:r>
              <a:rPr lang="en-US" dirty="0" smtClean="0"/>
              <a:t>easonable Accommodations and Disparate Impact </a:t>
            </a:r>
            <a:endParaRPr lang="en-US" dirty="0"/>
          </a:p>
        </p:txBody>
      </p:sp>
      <p:sp>
        <p:nvSpPr>
          <p:cNvPr id="3" name="Content Placeholder 2"/>
          <p:cNvSpPr>
            <a:spLocks noGrp="1"/>
          </p:cNvSpPr>
          <p:nvPr>
            <p:ph idx="1"/>
          </p:nvPr>
        </p:nvSpPr>
        <p:spPr/>
        <p:txBody>
          <a:bodyPr>
            <a:normAutofit/>
          </a:bodyPr>
          <a:lstStyle/>
          <a:p>
            <a:r>
              <a:rPr lang="en-US" dirty="0" smtClean="0"/>
              <a:t>Discrimination in providing housing programs</a:t>
            </a:r>
          </a:p>
          <a:p>
            <a:r>
              <a:rPr lang="en-US" dirty="0" smtClean="0"/>
              <a:t>Use of Criminal Records Screening</a:t>
            </a:r>
          </a:p>
          <a:p>
            <a:r>
              <a:rPr lang="en-US" dirty="0" smtClean="0"/>
              <a:t>Public Area Accessibility </a:t>
            </a:r>
          </a:p>
          <a:p>
            <a:r>
              <a:rPr lang="en-US" dirty="0" smtClean="0"/>
              <a:t>Unit:  Physical Accessibility</a:t>
            </a:r>
          </a:p>
          <a:p>
            <a:r>
              <a:rPr lang="en-US" dirty="0" smtClean="0"/>
              <a:t>Other Reasonable Accommodations </a:t>
            </a:r>
          </a:p>
          <a:p>
            <a:r>
              <a:rPr lang="en-US" dirty="0" smtClean="0"/>
              <a:t>Domestic Violence</a:t>
            </a:r>
          </a:p>
          <a:p>
            <a:pPr marL="0" indent="0">
              <a:buNone/>
            </a:pP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25444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Protected classes Under the Fair Housing Act and </a:t>
            </a:r>
            <a:r>
              <a:rPr lang="en-US" dirty="0">
                <a:solidFill>
                  <a:srgbClr val="FF0000"/>
                </a:solidFill>
              </a:rPr>
              <a:t>Related  Regulations</a:t>
            </a:r>
          </a:p>
        </p:txBody>
      </p:sp>
      <p:sp>
        <p:nvSpPr>
          <p:cNvPr id="3" name="Content Placeholder 2"/>
          <p:cNvSpPr>
            <a:spLocks noGrp="1"/>
          </p:cNvSpPr>
          <p:nvPr>
            <p:ph idx="1"/>
          </p:nvPr>
        </p:nvSpPr>
        <p:spPr>
          <a:xfrm>
            <a:off x="838200" y="1825625"/>
            <a:ext cx="10515600" cy="4591800"/>
          </a:xfrm>
        </p:spPr>
        <p:txBody>
          <a:bodyPr/>
          <a:lstStyle/>
          <a:p>
            <a:r>
              <a:rPr lang="en-US" dirty="0"/>
              <a:t>Race</a:t>
            </a:r>
          </a:p>
          <a:p>
            <a:r>
              <a:rPr lang="en-US" dirty="0"/>
              <a:t>Color</a:t>
            </a:r>
          </a:p>
          <a:p>
            <a:r>
              <a:rPr lang="en-US" dirty="0"/>
              <a:t>National Origin</a:t>
            </a:r>
          </a:p>
          <a:p>
            <a:r>
              <a:rPr lang="en-US" dirty="0"/>
              <a:t>Religion</a:t>
            </a:r>
          </a:p>
          <a:p>
            <a:r>
              <a:rPr lang="en-US" dirty="0" smtClean="0"/>
              <a:t>Sex (gender)</a:t>
            </a:r>
            <a:endParaRPr lang="en-US" dirty="0"/>
          </a:p>
          <a:p>
            <a:r>
              <a:rPr lang="en-US" dirty="0"/>
              <a:t>Familial Status (family with children under 18)</a:t>
            </a:r>
          </a:p>
          <a:p>
            <a:r>
              <a:rPr lang="en-US" dirty="0"/>
              <a:t>Disability</a:t>
            </a:r>
          </a:p>
          <a:p>
            <a:r>
              <a:rPr lang="en-US" dirty="0">
                <a:solidFill>
                  <a:srgbClr val="FF0000"/>
                </a:solidFill>
              </a:rPr>
              <a:t>HUD has Added Sexual Orientation to HUD Funded Programs</a:t>
            </a:r>
          </a:p>
          <a:p>
            <a:r>
              <a:rPr lang="en-US" dirty="0">
                <a:solidFill>
                  <a:srgbClr val="FF0000"/>
                </a:solidFill>
              </a:rPr>
              <a:t>Victim of Domestic Violence, Sexual Assault or Stalking </a:t>
            </a:r>
          </a:p>
        </p:txBody>
      </p:sp>
    </p:spTree>
    <p:extLst>
      <p:ext uri="{BB962C8B-B14F-4D97-AF65-F5344CB8AC3E}">
        <p14:creationId xmlns:p14="http://schemas.microsoft.com/office/powerpoint/2010/main" val="16427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369" y="166255"/>
            <a:ext cx="11804071" cy="5940088"/>
          </a:xfrm>
          <a:prstGeom prst="rect">
            <a:avLst/>
          </a:prstGeom>
        </p:spPr>
        <p:txBody>
          <a:bodyPr wrap="square">
            <a:spAutoFit/>
          </a:bodyPr>
          <a:lstStyle/>
          <a:p>
            <a:r>
              <a:rPr lang="en-US" sz="2000" b="1" dirty="0">
                <a:solidFill>
                  <a:srgbClr val="272727"/>
                </a:solidFill>
                <a:latin typeface="nunito sans"/>
              </a:rPr>
              <a:t>When the Fair Housing Act Applies</a:t>
            </a:r>
          </a:p>
          <a:p>
            <a:r>
              <a:rPr lang="en-US" sz="2000" dirty="0">
                <a:solidFill>
                  <a:srgbClr val="272727"/>
                </a:solidFill>
                <a:latin typeface="nunito sans"/>
              </a:rPr>
              <a:t>The FHA applies to most—but not all—types of housing. Types of housing excluded from the FHA include:</a:t>
            </a:r>
          </a:p>
          <a:p>
            <a:pPr>
              <a:buFont typeface="Arial" panose="020B0604020202020204" pitchFamily="34" charset="0"/>
              <a:buChar char="•"/>
            </a:pPr>
            <a:r>
              <a:rPr lang="en-US" sz="2000" b="1" dirty="0">
                <a:solidFill>
                  <a:srgbClr val="272727"/>
                </a:solidFill>
                <a:latin typeface="nunito sans"/>
              </a:rPr>
              <a:t>Owner-occupied buildings with four or fewer units.</a:t>
            </a:r>
            <a:r>
              <a:rPr lang="en-US" sz="2000" dirty="0">
                <a:solidFill>
                  <a:srgbClr val="272727"/>
                </a:solidFill>
                <a:latin typeface="nunito sans"/>
              </a:rPr>
              <a:t> The FHA generally isn't applicable when </a:t>
            </a:r>
            <a:r>
              <a:rPr lang="en-US" sz="2000" b="1" dirty="0">
                <a:solidFill>
                  <a:srgbClr val="C00000"/>
                </a:solidFill>
                <a:latin typeface="nunito sans"/>
              </a:rPr>
              <a:t>a building has two to four units, and the owner lives in one of them.</a:t>
            </a:r>
          </a:p>
          <a:p>
            <a:pPr>
              <a:buFont typeface="Arial" panose="020B0604020202020204" pitchFamily="34" charset="0"/>
              <a:buChar char="•"/>
            </a:pPr>
            <a:r>
              <a:rPr lang="en-US" sz="2000" b="1" dirty="0">
                <a:solidFill>
                  <a:srgbClr val="272727"/>
                </a:solidFill>
                <a:latin typeface="nunito sans"/>
              </a:rPr>
              <a:t>Single-family homes rented without a broker.</a:t>
            </a:r>
            <a:r>
              <a:rPr lang="en-US" sz="2000" dirty="0">
                <a:solidFill>
                  <a:srgbClr val="272727"/>
                </a:solidFill>
                <a:latin typeface="nunito sans"/>
              </a:rPr>
              <a:t> The FHA doesn't apply when a single-family house is sold or rented without a broker, </a:t>
            </a:r>
            <a:r>
              <a:rPr lang="en-US" sz="2000" b="1" i="1" u="sng" dirty="0">
                <a:solidFill>
                  <a:srgbClr val="C00000"/>
                </a:solidFill>
                <a:latin typeface="nunito sans"/>
              </a:rPr>
              <a:t>so long as the owner doesn't own more than three houses</a:t>
            </a:r>
            <a:r>
              <a:rPr lang="en-US" sz="2000" dirty="0">
                <a:solidFill>
                  <a:srgbClr val="272727"/>
                </a:solidFill>
                <a:latin typeface="nunito sans"/>
              </a:rPr>
              <a:t>.</a:t>
            </a:r>
          </a:p>
          <a:p>
            <a:pPr>
              <a:buFont typeface="Arial" panose="020B0604020202020204" pitchFamily="34" charset="0"/>
              <a:buChar char="•"/>
            </a:pPr>
            <a:r>
              <a:rPr lang="en-US" sz="2000" b="1" dirty="0">
                <a:solidFill>
                  <a:srgbClr val="272727"/>
                </a:solidFill>
                <a:latin typeface="nunito sans"/>
              </a:rPr>
              <a:t>Religious organizations.</a:t>
            </a:r>
            <a:r>
              <a:rPr lang="en-US" sz="2000" dirty="0">
                <a:solidFill>
                  <a:srgbClr val="272727"/>
                </a:solidFill>
                <a:latin typeface="nunito sans"/>
              </a:rPr>
              <a:t> If you're a religious organization leasing apartments at a property that you're not operating for a commercial purpose, you may legally limit occupancy or give preferences to people of your organization's religion. However, the FHA points out that this exception is strictly limited to religion and cautions that a religious organization still can't discriminate based on race, color, or national origin (</a:t>
            </a:r>
            <a:r>
              <a:rPr lang="en-US" sz="2000" dirty="0">
                <a:solidFill>
                  <a:srgbClr val="006FBB"/>
                </a:solidFill>
                <a:latin typeface="nunito sans"/>
                <a:hlinkClick r:id="rId3"/>
              </a:rPr>
              <a:t>42 U.S. Code § 3607(a)</a:t>
            </a:r>
            <a:r>
              <a:rPr lang="en-US" sz="2000" dirty="0">
                <a:solidFill>
                  <a:srgbClr val="272727"/>
                </a:solidFill>
                <a:latin typeface="nunito sans"/>
              </a:rPr>
              <a:t>).</a:t>
            </a:r>
          </a:p>
          <a:p>
            <a:pPr>
              <a:buFont typeface="Arial" panose="020B0604020202020204" pitchFamily="34" charset="0"/>
              <a:buChar char="•"/>
            </a:pPr>
            <a:r>
              <a:rPr lang="en-US" sz="2000" b="1" dirty="0">
                <a:solidFill>
                  <a:srgbClr val="272727"/>
                </a:solidFill>
                <a:latin typeface="nunito sans"/>
              </a:rPr>
              <a:t>Private clubs.</a:t>
            </a:r>
            <a:r>
              <a:rPr lang="en-US" sz="2000" dirty="0">
                <a:solidFill>
                  <a:srgbClr val="272727"/>
                </a:solidFill>
                <a:latin typeface="nunito sans"/>
              </a:rPr>
              <a:t> If you're leasing apartments on behalf of a private club and not for a commercial purpose, the FHA lets you limit occupancy to your club's members.</a:t>
            </a:r>
          </a:p>
          <a:p>
            <a:pPr>
              <a:buFont typeface="Arial" panose="020B0604020202020204" pitchFamily="34" charset="0"/>
              <a:buChar char="•"/>
            </a:pPr>
            <a:r>
              <a:rPr lang="en-US" sz="2000" b="1" dirty="0">
                <a:solidFill>
                  <a:srgbClr val="272727"/>
                </a:solidFill>
                <a:latin typeface="nunito sans"/>
              </a:rPr>
              <a:t>Senior housing.</a:t>
            </a:r>
            <a:r>
              <a:rPr lang="en-US" sz="2000" dirty="0">
                <a:solidFill>
                  <a:srgbClr val="272727"/>
                </a:solidFill>
                <a:latin typeface="nunito sans"/>
              </a:rPr>
              <a:t> The FHA includes "</a:t>
            </a:r>
            <a:r>
              <a:rPr lang="en-US" sz="2000" dirty="0">
                <a:solidFill>
                  <a:srgbClr val="006FBB"/>
                </a:solidFill>
                <a:latin typeface="nunito sans"/>
                <a:hlinkClick r:id="rId4"/>
              </a:rPr>
              <a:t>familial status</a:t>
            </a:r>
            <a:r>
              <a:rPr lang="en-US" sz="2000" dirty="0">
                <a:solidFill>
                  <a:srgbClr val="272727"/>
                </a:solidFill>
                <a:latin typeface="nunito sans"/>
              </a:rPr>
              <a:t>" as one of its </a:t>
            </a:r>
            <a:r>
              <a:rPr lang="en-US" sz="2000" dirty="0">
                <a:solidFill>
                  <a:srgbClr val="006FBB"/>
                </a:solidFill>
                <a:latin typeface="nunito sans"/>
                <a:hlinkClick r:id="rId5"/>
              </a:rPr>
              <a:t>seven protected classes</a:t>
            </a:r>
            <a:r>
              <a:rPr lang="en-US" sz="2000" dirty="0">
                <a:solidFill>
                  <a:srgbClr val="272727"/>
                </a:solidFill>
                <a:latin typeface="nunito sans"/>
              </a:rPr>
              <a:t>, which refers to the presence of at least one child under 18 living in a household. However, although the FHA bans discrimination against families with children, you may be exempt from this ban if your property qualifies as senior housing. Exempt properties include those that fit the rules of 55 and older or 62 and older communities, or those that participate in a federal, state or local senior housing program.</a:t>
            </a:r>
            <a:endParaRPr lang="en-US" sz="2000" b="0" i="0" dirty="0">
              <a:solidFill>
                <a:srgbClr val="272727"/>
              </a:solidFill>
              <a:effectLst/>
              <a:latin typeface="nunito sans"/>
            </a:endParaRPr>
          </a:p>
        </p:txBody>
      </p:sp>
    </p:spTree>
    <p:extLst>
      <p:ext uri="{BB962C8B-B14F-4D97-AF65-F5344CB8AC3E}">
        <p14:creationId xmlns:p14="http://schemas.microsoft.com/office/powerpoint/2010/main" val="20462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 Housing :</a:t>
            </a:r>
            <a:br>
              <a:rPr lang="en-US" dirty="0" smtClean="0"/>
            </a:br>
            <a:r>
              <a:rPr lang="en-US" dirty="0" smtClean="0"/>
              <a:t>Section 8 HAP and the Section 8 Landlord</a:t>
            </a:r>
            <a:endParaRPr lang="en-US" dirty="0"/>
          </a:p>
        </p:txBody>
      </p:sp>
      <p:sp>
        <p:nvSpPr>
          <p:cNvPr id="3" name="Content Placeholder 2"/>
          <p:cNvSpPr>
            <a:spLocks noGrp="1"/>
          </p:cNvSpPr>
          <p:nvPr>
            <p:ph idx="1"/>
          </p:nvPr>
        </p:nvSpPr>
        <p:spPr/>
        <p:txBody>
          <a:bodyPr>
            <a:normAutofit lnSpcReduction="10000"/>
          </a:bodyPr>
          <a:lstStyle/>
          <a:p>
            <a:r>
              <a:rPr lang="en-US" dirty="0" smtClean="0"/>
              <a:t>Fair Housing is Federal Law that applies to all housing unless they meet exception </a:t>
            </a:r>
          </a:p>
          <a:p>
            <a:r>
              <a:rPr lang="en-US" dirty="0" smtClean="0"/>
              <a:t>HUD programs have expanded protection against discrimination to eliminate the exceptions for certain Federal Housing programs</a:t>
            </a:r>
          </a:p>
          <a:p>
            <a:pPr lvl="1"/>
            <a:r>
              <a:rPr lang="en-US" dirty="0"/>
              <a:t>HAP Contract: New Contract (HUD-52641 (7/2019)</a:t>
            </a:r>
          </a:p>
          <a:p>
            <a:pPr lvl="2"/>
            <a:r>
              <a:rPr lang="en-US" dirty="0"/>
              <a:t>Paragraph 9: </a:t>
            </a:r>
            <a:r>
              <a:rPr lang="en-US" dirty="0" smtClean="0"/>
              <a:t>VAWA </a:t>
            </a:r>
            <a:r>
              <a:rPr lang="en-US" dirty="0"/>
              <a:t>Protection</a:t>
            </a:r>
          </a:p>
          <a:p>
            <a:pPr lvl="2"/>
            <a:r>
              <a:rPr lang="en-US" dirty="0" smtClean="0"/>
              <a:t>Paragraph 16: Prohibition of  Discrimination      </a:t>
            </a:r>
          </a:p>
          <a:p>
            <a:r>
              <a:rPr lang="en-US" dirty="0" smtClean="0"/>
              <a:t>State Law may expand some fair housing protections</a:t>
            </a:r>
          </a:p>
          <a:p>
            <a:r>
              <a:rPr lang="en-US" dirty="0" smtClean="0"/>
              <a:t>Other State and Federal laws my affect Housing regulation  </a:t>
            </a:r>
          </a:p>
          <a:p>
            <a:r>
              <a:rPr lang="en-US" b="1" u="sng" dirty="0" smtClean="0"/>
              <a:t>Ensure Landlord Orientation and instruct them to read the full HAP</a:t>
            </a:r>
            <a:endParaRPr lang="en-US" b="1" u="sng" dirty="0"/>
          </a:p>
        </p:txBody>
      </p:sp>
    </p:spTree>
    <p:extLst>
      <p:ext uri="{BB962C8B-B14F-4D97-AF65-F5344CB8AC3E}">
        <p14:creationId xmlns:p14="http://schemas.microsoft.com/office/powerpoint/2010/main" val="304150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Statutes </a:t>
            </a:r>
            <a:endParaRPr lang="en-US" b="1" dirty="0"/>
          </a:p>
        </p:txBody>
      </p:sp>
      <p:sp>
        <p:nvSpPr>
          <p:cNvPr id="3" name="Content Placeholder 2"/>
          <p:cNvSpPr>
            <a:spLocks noGrp="1"/>
          </p:cNvSpPr>
          <p:nvPr>
            <p:ph idx="1"/>
          </p:nvPr>
        </p:nvSpPr>
        <p:spPr/>
        <p:txBody>
          <a:bodyPr/>
          <a:lstStyle/>
          <a:p>
            <a:pPr>
              <a:lnSpc>
                <a:spcPct val="80000"/>
              </a:lnSpc>
              <a:buClr>
                <a:srgbClr val="0073B3"/>
              </a:buClr>
            </a:pPr>
            <a:r>
              <a:rPr lang="en-US" altLang="en-US" dirty="0">
                <a:latin typeface="Arial" panose="020B0604020202020204" pitchFamily="34" charset="0"/>
                <a:cs typeface="Arial" panose="020B0604020202020204" pitchFamily="34" charset="0"/>
              </a:rPr>
              <a:t>The Civil Rights Act of 1866 </a:t>
            </a:r>
          </a:p>
          <a:p>
            <a:pPr>
              <a:lnSpc>
                <a:spcPct val="80000"/>
              </a:lnSpc>
              <a:buClr>
                <a:srgbClr val="0073B3"/>
              </a:buClr>
            </a:pPr>
            <a:r>
              <a:rPr lang="en-US" altLang="en-US" dirty="0">
                <a:latin typeface="Arial" panose="020B0604020202020204" pitchFamily="34" charset="0"/>
                <a:cs typeface="Arial" panose="020B0604020202020204" pitchFamily="34" charset="0"/>
              </a:rPr>
              <a:t>Title VI of the Civil Rights Act of 1964</a:t>
            </a:r>
          </a:p>
          <a:p>
            <a:pPr>
              <a:lnSpc>
                <a:spcPct val="80000"/>
              </a:lnSpc>
              <a:buClr>
                <a:srgbClr val="0073B3"/>
              </a:buClr>
            </a:pPr>
            <a:r>
              <a:rPr lang="en-US" altLang="en-US" dirty="0">
                <a:latin typeface="Arial" panose="020B0604020202020204" pitchFamily="34" charset="0"/>
                <a:cs typeface="Arial" panose="020B0604020202020204" pitchFamily="34" charset="0"/>
              </a:rPr>
              <a:t>Title VIII of the Civil Rights Act of 1968 (Fair Housing Act)</a:t>
            </a:r>
          </a:p>
          <a:p>
            <a:pPr>
              <a:lnSpc>
                <a:spcPct val="80000"/>
              </a:lnSpc>
              <a:buClr>
                <a:srgbClr val="0073B3"/>
              </a:buClr>
            </a:pPr>
            <a:r>
              <a:rPr lang="en-US" altLang="en-US" dirty="0">
                <a:latin typeface="Arial" panose="020B0604020202020204" pitchFamily="34" charset="0"/>
                <a:cs typeface="Arial" panose="020B0604020202020204" pitchFamily="34" charset="0"/>
              </a:rPr>
              <a:t>Architectural Barriers Act of 1968</a:t>
            </a:r>
          </a:p>
          <a:p>
            <a:pPr>
              <a:lnSpc>
                <a:spcPct val="80000"/>
              </a:lnSpc>
              <a:buClr>
                <a:srgbClr val="0073B3"/>
              </a:buClr>
            </a:pPr>
            <a:r>
              <a:rPr lang="en-US" altLang="en-US" dirty="0">
                <a:latin typeface="Arial" panose="020B0604020202020204" pitchFamily="34" charset="0"/>
                <a:cs typeface="Arial" panose="020B0604020202020204" pitchFamily="34" charset="0"/>
              </a:rPr>
              <a:t>Section 504 of the Rehabilitation Act of 1973</a:t>
            </a:r>
          </a:p>
          <a:p>
            <a:pPr>
              <a:lnSpc>
                <a:spcPct val="80000"/>
              </a:lnSpc>
              <a:buClr>
                <a:srgbClr val="0073B3"/>
              </a:buClr>
            </a:pPr>
            <a:r>
              <a:rPr lang="en-US" altLang="en-US" dirty="0">
                <a:latin typeface="Arial" panose="020B0604020202020204" pitchFamily="34" charset="0"/>
                <a:cs typeface="Arial" panose="020B0604020202020204" pitchFamily="34" charset="0"/>
              </a:rPr>
              <a:t>Section 508 of the Rehabilitation Act of 1973 (technology)</a:t>
            </a:r>
          </a:p>
          <a:p>
            <a:pPr>
              <a:lnSpc>
                <a:spcPct val="80000"/>
              </a:lnSpc>
              <a:buClr>
                <a:srgbClr val="0073B3"/>
              </a:buClr>
            </a:pPr>
            <a:r>
              <a:rPr lang="en-US" altLang="en-US" dirty="0">
                <a:latin typeface="Arial" panose="020B0604020202020204" pitchFamily="34" charset="0"/>
                <a:cs typeface="Arial" panose="020B0604020202020204" pitchFamily="34" charset="0"/>
              </a:rPr>
              <a:t>Fair Housing Amendments Act of 1988 (FHAA)</a:t>
            </a:r>
          </a:p>
          <a:p>
            <a:pPr>
              <a:lnSpc>
                <a:spcPct val="80000"/>
              </a:lnSpc>
              <a:buClr>
                <a:srgbClr val="0073B3"/>
              </a:buClr>
            </a:pPr>
            <a:r>
              <a:rPr lang="en-US" altLang="en-US" dirty="0">
                <a:latin typeface="Arial" panose="020B0604020202020204" pitchFamily="34" charset="0"/>
                <a:cs typeface="Arial" panose="020B0604020202020204" pitchFamily="34" charset="0"/>
              </a:rPr>
              <a:t>Housing for Older Persons Act of 1995</a:t>
            </a:r>
          </a:p>
          <a:p>
            <a:pPr>
              <a:lnSpc>
                <a:spcPct val="80000"/>
              </a:lnSpc>
              <a:buClr>
                <a:srgbClr val="0073B3"/>
              </a:buClr>
            </a:pPr>
            <a:r>
              <a:rPr lang="en-US" altLang="en-US" dirty="0">
                <a:latin typeface="Arial" panose="020B0604020202020204" pitchFamily="34" charset="0"/>
                <a:cs typeface="Arial" panose="020B0604020202020204" pitchFamily="34" charset="0"/>
              </a:rPr>
              <a:t>Americans with Disabilities Act of 1990 (Title II and Title III)</a:t>
            </a:r>
          </a:p>
          <a:p>
            <a:endParaRPr lang="en-US" dirty="0"/>
          </a:p>
        </p:txBody>
      </p:sp>
    </p:spTree>
    <p:extLst>
      <p:ext uri="{BB962C8B-B14F-4D97-AF65-F5344CB8AC3E}">
        <p14:creationId xmlns:p14="http://schemas.microsoft.com/office/powerpoint/2010/main" val="3042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COMPLIANCE: FAIR HOUSING AND RELATED REGULATIONS</a:t>
            </a:r>
            <a:endParaRPr lang="en-US" b="1" dirty="0"/>
          </a:p>
        </p:txBody>
      </p:sp>
      <p:sp>
        <p:nvSpPr>
          <p:cNvPr id="3" name="Content Placeholder 2"/>
          <p:cNvSpPr>
            <a:spLocks noGrp="1"/>
          </p:cNvSpPr>
          <p:nvPr>
            <p:ph idx="1"/>
          </p:nvPr>
        </p:nvSpPr>
        <p:spPr>
          <a:xfrm>
            <a:off x="838200" y="1859028"/>
            <a:ext cx="10515600" cy="4649837"/>
          </a:xfrm>
        </p:spPr>
        <p:txBody>
          <a:bodyPr>
            <a:normAutofit fontScale="92500" lnSpcReduction="10000"/>
          </a:bodyPr>
          <a:lstStyle/>
          <a:p>
            <a:r>
              <a:rPr lang="en-US" sz="3900" dirty="0"/>
              <a:t>Policy Development</a:t>
            </a:r>
          </a:p>
          <a:p>
            <a:pPr lvl="1"/>
            <a:r>
              <a:rPr lang="en-US" sz="3200" dirty="0"/>
              <a:t>ACOP and Admin Plan </a:t>
            </a:r>
          </a:p>
          <a:p>
            <a:pPr lvl="2"/>
            <a:r>
              <a:rPr lang="en-US" sz="3200" dirty="0"/>
              <a:t>Applications and Applicant Screening and Selection</a:t>
            </a:r>
          </a:p>
          <a:p>
            <a:pPr lvl="2"/>
            <a:r>
              <a:rPr lang="en-US" sz="3200" dirty="0"/>
              <a:t>Lease Enforcement</a:t>
            </a:r>
          </a:p>
          <a:p>
            <a:pPr lvl="2"/>
            <a:r>
              <a:rPr lang="en-US" sz="3200" dirty="0"/>
              <a:t> Accommodation Policy and Process (ADA)</a:t>
            </a:r>
          </a:p>
          <a:p>
            <a:pPr lvl="2"/>
            <a:r>
              <a:rPr lang="en-US" sz="3200" dirty="0"/>
              <a:t>Limited English Proficiency (LEP)</a:t>
            </a:r>
          </a:p>
          <a:p>
            <a:pPr lvl="2"/>
            <a:r>
              <a:rPr lang="en-US" sz="3200" dirty="0"/>
              <a:t>Violence Against Women Act (</a:t>
            </a:r>
            <a:r>
              <a:rPr lang="en-US" sz="3200" dirty="0" smtClean="0"/>
              <a:t>VAWA) </a:t>
            </a:r>
            <a:endParaRPr lang="en-US" sz="3200" dirty="0"/>
          </a:p>
          <a:p>
            <a:pPr lvl="2"/>
            <a:r>
              <a:rPr lang="en-US" sz="3200" dirty="0"/>
              <a:t>Sexual Harassment </a:t>
            </a:r>
            <a:r>
              <a:rPr lang="en-US" sz="3200" dirty="0" smtClean="0"/>
              <a:t> </a:t>
            </a:r>
            <a:endParaRPr lang="en-US" sz="3200" dirty="0"/>
          </a:p>
          <a:p>
            <a:pPr lvl="2"/>
            <a:r>
              <a:rPr lang="en-US" sz="3200" dirty="0"/>
              <a:t>Maintenance and Work </a:t>
            </a:r>
            <a:r>
              <a:rPr lang="en-US" sz="3200" dirty="0" smtClean="0"/>
              <a:t>Order In Public Housing Or </a:t>
            </a:r>
            <a:r>
              <a:rPr lang="en-US" sz="3200" dirty="0"/>
              <a:t>R</a:t>
            </a:r>
            <a:r>
              <a:rPr lang="en-US" sz="3200" dirty="0" smtClean="0"/>
              <a:t>epairs by the Landlord</a:t>
            </a:r>
            <a:endParaRPr lang="en-US" sz="3200" dirty="0"/>
          </a:p>
          <a:p>
            <a:pPr marL="914400" lvl="2" indent="0">
              <a:buNone/>
            </a:pPr>
            <a:endParaRPr lang="en-US" dirty="0"/>
          </a:p>
          <a:p>
            <a:pPr marL="914400" lvl="2" indent="0">
              <a:buNone/>
            </a:pPr>
            <a:endParaRPr lang="en-US" dirty="0"/>
          </a:p>
        </p:txBody>
      </p:sp>
    </p:spTree>
    <p:extLst>
      <p:ext uri="{BB962C8B-B14F-4D97-AF65-F5344CB8AC3E}">
        <p14:creationId xmlns:p14="http://schemas.microsoft.com/office/powerpoint/2010/main" val="21740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14815"/>
          </a:xfrm>
        </p:spPr>
        <p:txBody>
          <a:bodyPr>
            <a:normAutofit fontScale="90000"/>
          </a:bodyPr>
          <a:lstStyle/>
          <a:p>
            <a:pPr algn="ctr"/>
            <a:r>
              <a:rPr lang="en-US" b="1" dirty="0" smtClean="0"/>
              <a:t>APPLICATION PROCESSING</a:t>
            </a:r>
            <a:br>
              <a:rPr lang="en-US" b="1" dirty="0" smtClean="0"/>
            </a:br>
            <a:r>
              <a:rPr lang="en-US" b="1" dirty="0" smtClean="0"/>
              <a:t> AND </a:t>
            </a:r>
            <a:br>
              <a:rPr lang="en-US" b="1" dirty="0" smtClean="0"/>
            </a:br>
            <a:r>
              <a:rPr lang="en-US" b="1" dirty="0" smtClean="0"/>
              <a:t>TENANT/PARTICIPANT  SELECTION</a:t>
            </a:r>
            <a:endParaRPr lang="en-US" b="1" dirty="0"/>
          </a:p>
        </p:txBody>
      </p:sp>
      <p:sp>
        <p:nvSpPr>
          <p:cNvPr id="3" name="Content Placeholder 2"/>
          <p:cNvSpPr>
            <a:spLocks noGrp="1"/>
          </p:cNvSpPr>
          <p:nvPr>
            <p:ph idx="1"/>
          </p:nvPr>
        </p:nvSpPr>
        <p:spPr>
          <a:xfrm>
            <a:off x="838200" y="2206651"/>
            <a:ext cx="10515600" cy="4496430"/>
          </a:xfrm>
        </p:spPr>
        <p:txBody>
          <a:bodyPr>
            <a:normAutofit/>
          </a:bodyPr>
          <a:lstStyle/>
          <a:p>
            <a:pPr lvl="1"/>
            <a:r>
              <a:rPr lang="en-US" dirty="0" smtClean="0"/>
              <a:t>Non discrimination in  application process</a:t>
            </a:r>
          </a:p>
          <a:p>
            <a:pPr lvl="2"/>
            <a:r>
              <a:rPr lang="en-US" dirty="0" smtClean="0"/>
              <a:t>Notification to applicants and participants of  Fair housing and other non-discrimination laws and rights </a:t>
            </a:r>
          </a:p>
          <a:p>
            <a:pPr lvl="2"/>
            <a:r>
              <a:rPr lang="en-US" dirty="0" smtClean="0"/>
              <a:t>Staff </a:t>
            </a:r>
            <a:r>
              <a:rPr lang="en-US" dirty="0"/>
              <a:t>contact –Be careful of question </a:t>
            </a:r>
            <a:r>
              <a:rPr lang="en-US" dirty="0" smtClean="0"/>
              <a:t>asked in talking with applicant</a:t>
            </a:r>
          </a:p>
          <a:p>
            <a:pPr lvl="2"/>
            <a:r>
              <a:rPr lang="en-US" dirty="0" smtClean="0"/>
              <a:t>Separate application and Unit offer function (if possible)</a:t>
            </a:r>
          </a:p>
          <a:p>
            <a:pPr lvl="2"/>
            <a:r>
              <a:rPr lang="en-US" dirty="0" smtClean="0"/>
              <a:t>Careful wait list management (updating, purging, opening, closing)</a:t>
            </a:r>
          </a:p>
          <a:p>
            <a:pPr lvl="1"/>
            <a:r>
              <a:rPr lang="en-US" dirty="0" smtClean="0"/>
              <a:t>Tenant/Participant Selection</a:t>
            </a:r>
          </a:p>
          <a:p>
            <a:pPr lvl="2"/>
            <a:r>
              <a:rPr lang="en-US" dirty="0"/>
              <a:t>Time and </a:t>
            </a:r>
            <a:r>
              <a:rPr lang="en-US" dirty="0" smtClean="0"/>
              <a:t>Date?  </a:t>
            </a:r>
          </a:p>
          <a:p>
            <a:pPr lvl="2"/>
            <a:r>
              <a:rPr lang="en-US" dirty="0" smtClean="0"/>
              <a:t>Preferences: What preferences? How </a:t>
            </a:r>
            <a:r>
              <a:rPr lang="en-US" dirty="0"/>
              <a:t>will you </a:t>
            </a:r>
            <a:r>
              <a:rPr lang="en-US" dirty="0" smtClean="0"/>
              <a:t>document </a:t>
            </a:r>
            <a:r>
              <a:rPr lang="en-US" dirty="0"/>
              <a:t>preferences? </a:t>
            </a:r>
            <a:endParaRPr lang="en-US" dirty="0" smtClean="0"/>
          </a:p>
          <a:p>
            <a:pPr lvl="2"/>
            <a:r>
              <a:rPr lang="en-US" dirty="0" smtClean="0"/>
              <a:t>Bedroom </a:t>
            </a:r>
            <a:r>
              <a:rPr lang="en-US" dirty="0"/>
              <a:t>Size (Be careful of gender discrimination; HUD recommends 2 heartbeat </a:t>
            </a:r>
            <a:r>
              <a:rPr lang="en-US" dirty="0" smtClean="0"/>
              <a:t>rule)</a:t>
            </a:r>
            <a:endParaRPr lang="en-US" dirty="0"/>
          </a:p>
          <a:p>
            <a:pPr lvl="2"/>
            <a:r>
              <a:rPr lang="en-US" dirty="0" smtClean="0"/>
              <a:t>Unit Offer process: How many offers? Avoid Steering! Offer Documentation?</a:t>
            </a:r>
            <a:endParaRPr lang="en-US" dirty="0"/>
          </a:p>
          <a:p>
            <a:pPr marL="914400" lvl="2" indent="0">
              <a:buNone/>
            </a:pPr>
            <a:endParaRPr lang="en-US" dirty="0" smtClean="0"/>
          </a:p>
          <a:p>
            <a:pPr lvl="1"/>
            <a:endParaRPr lang="en-US" dirty="0"/>
          </a:p>
          <a:p>
            <a:pPr lvl="1"/>
            <a:endParaRPr lang="en-US" dirty="0" smtClean="0"/>
          </a:p>
          <a:p>
            <a:pPr lvl="2"/>
            <a:endParaRPr lang="en-US" dirty="0"/>
          </a:p>
          <a:p>
            <a:pPr marL="457200" lvl="1" indent="0">
              <a:buNone/>
            </a:pPr>
            <a:endParaRPr lang="en-US" dirty="0"/>
          </a:p>
          <a:p>
            <a:endParaRPr lang="en-US" dirty="0" smtClean="0"/>
          </a:p>
          <a:p>
            <a:endParaRPr lang="en-US" dirty="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171401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t>Disparate Impact: Office </a:t>
            </a:r>
            <a:r>
              <a:rPr lang="en-US" sz="4800" b="1" dirty="0"/>
              <a:t>of General Counsel Letter: </a:t>
            </a:r>
            <a:r>
              <a:rPr lang="en-US" sz="4800" b="1" dirty="0" smtClean="0"/>
              <a:t>Criminal Records, </a:t>
            </a:r>
            <a:endParaRPr lang="en-US" sz="4800" b="1" dirty="0"/>
          </a:p>
        </p:txBody>
      </p:sp>
      <p:sp>
        <p:nvSpPr>
          <p:cNvPr id="3" name="Content Placeholder 2"/>
          <p:cNvSpPr>
            <a:spLocks noGrp="1"/>
          </p:cNvSpPr>
          <p:nvPr>
            <p:ph idx="1"/>
          </p:nvPr>
        </p:nvSpPr>
        <p:spPr>
          <a:xfrm>
            <a:off x="838200" y="1811383"/>
            <a:ext cx="10515600" cy="4728754"/>
          </a:xfrm>
        </p:spPr>
        <p:txBody>
          <a:bodyPr>
            <a:normAutofit fontScale="92500"/>
          </a:bodyPr>
          <a:lstStyle/>
          <a:p>
            <a:r>
              <a:rPr lang="en-US" dirty="0"/>
              <a:t>Released April 4, 2016 </a:t>
            </a:r>
          </a:p>
          <a:p>
            <a:r>
              <a:rPr lang="en-US" dirty="0"/>
              <a:t>Set Standards for using Criminal  Records by Providers of Housing and Real Estate-Related Transactions</a:t>
            </a:r>
          </a:p>
          <a:p>
            <a:r>
              <a:rPr lang="en-US" dirty="0"/>
              <a:t>Addressed Disparate  Impact Based on an Individual’s Criminal History</a:t>
            </a:r>
          </a:p>
          <a:p>
            <a:r>
              <a:rPr lang="en-US" dirty="0"/>
              <a:t>Disparate Impact is  fact specific and case specific: Is the Policy  or Practice Necessary to Achieve a Substantial, </a:t>
            </a:r>
            <a:r>
              <a:rPr lang="en-US" dirty="0" smtClean="0"/>
              <a:t>Legitimate</a:t>
            </a:r>
            <a:r>
              <a:rPr lang="en-US" dirty="0"/>
              <a:t>, Nondiscriminatory Interest</a:t>
            </a:r>
          </a:p>
          <a:p>
            <a:r>
              <a:rPr lang="en-US" dirty="0"/>
              <a:t>Housing Provider must be able to prove through reliable evidence that its policy  (practice) of housing decision based on criminal history actually assist in protecting residents and property</a:t>
            </a:r>
            <a:r>
              <a:rPr lang="en-US" dirty="0" smtClean="0"/>
              <a:t>.</a:t>
            </a:r>
          </a:p>
          <a:p>
            <a:pPr marL="0" indent="0">
              <a:buNone/>
            </a:pPr>
            <a:r>
              <a:rPr lang="en-US" dirty="0" smtClean="0"/>
              <a:t>Note:  Credit History could also be  a screening that meets Disparate Impact definition</a:t>
            </a:r>
            <a:endParaRPr lang="en-US" dirty="0"/>
          </a:p>
          <a:p>
            <a:pPr marL="0" indent="0">
              <a:buNone/>
            </a:pPr>
            <a:endParaRPr lang="en-US" dirty="0"/>
          </a:p>
        </p:txBody>
      </p:sp>
    </p:spTree>
    <p:extLst>
      <p:ext uri="{BB962C8B-B14F-4D97-AF65-F5344CB8AC3E}">
        <p14:creationId xmlns:p14="http://schemas.microsoft.com/office/powerpoint/2010/main" val="22257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29" y="338999"/>
            <a:ext cx="10515600" cy="1325563"/>
          </a:xfrm>
        </p:spPr>
        <p:txBody>
          <a:bodyPr>
            <a:normAutofit/>
          </a:bodyPr>
          <a:lstStyle/>
          <a:p>
            <a:r>
              <a:rPr lang="en-US" sz="4800" b="1" dirty="0" smtClean="0"/>
              <a:t>Criminal  Records</a:t>
            </a:r>
            <a:endParaRPr lang="en-US" sz="4800" b="1" dirty="0"/>
          </a:p>
        </p:txBody>
      </p:sp>
      <p:sp>
        <p:nvSpPr>
          <p:cNvPr id="3" name="Content Placeholder 2"/>
          <p:cNvSpPr>
            <a:spLocks noGrp="1"/>
          </p:cNvSpPr>
          <p:nvPr>
            <p:ph idx="1"/>
          </p:nvPr>
        </p:nvSpPr>
        <p:spPr/>
        <p:txBody>
          <a:bodyPr/>
          <a:lstStyle/>
          <a:p>
            <a:r>
              <a:rPr lang="en-US" sz="3600" dirty="0" smtClean="0"/>
              <a:t>Notice PIH 2015-19 </a:t>
            </a:r>
          </a:p>
          <a:p>
            <a:pPr lvl="1"/>
            <a:r>
              <a:rPr lang="en-US" sz="2800" b="1" dirty="0" smtClean="0"/>
              <a:t>Page 2—HUD does not require PHA’s and owners to adopt “One Strike” Policies</a:t>
            </a:r>
          </a:p>
          <a:p>
            <a:pPr lvl="1"/>
            <a:r>
              <a:rPr lang="en-US" sz="2800" dirty="0" smtClean="0"/>
              <a:t>Page </a:t>
            </a:r>
            <a:r>
              <a:rPr lang="en-US" sz="2800" b="1" dirty="0" smtClean="0"/>
              <a:t>3—An Arrest is Not Evidence of Criminal Activity that Can Support and Adverse Admission, Termination, or Eviction Decision </a:t>
            </a:r>
            <a:r>
              <a:rPr lang="en-US" sz="2800" dirty="0" smtClean="0"/>
              <a:t>(can trigger agency inquiry)</a:t>
            </a:r>
          </a:p>
          <a:p>
            <a:pPr lvl="1"/>
            <a:r>
              <a:rPr lang="en-US" sz="2800" dirty="0" smtClean="0"/>
              <a:t>Page 4—Protect the Due Process of Applicant and Tenants</a:t>
            </a:r>
          </a:p>
          <a:p>
            <a:pPr lvl="1"/>
            <a:r>
              <a:rPr lang="en-US" sz="2800" dirty="0" smtClean="0"/>
              <a:t>Page 5 –Civil Rights Requirements and Consistent Application of Procedures and Standards </a:t>
            </a:r>
            <a:endParaRPr lang="en-US" sz="2800" dirty="0"/>
          </a:p>
        </p:txBody>
      </p:sp>
    </p:spTree>
    <p:extLst>
      <p:ext uri="{BB962C8B-B14F-4D97-AF65-F5344CB8AC3E}">
        <p14:creationId xmlns:p14="http://schemas.microsoft.com/office/powerpoint/2010/main" val="21304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Criminal Background Check Screening for Criminal </a:t>
            </a:r>
            <a:r>
              <a:rPr lang="en-US" b="1" dirty="0" smtClean="0"/>
              <a:t>Convictions</a:t>
            </a:r>
            <a:endParaRPr lang="en-US" b="1" dirty="0"/>
          </a:p>
        </p:txBody>
      </p:sp>
      <p:sp>
        <p:nvSpPr>
          <p:cNvPr id="3" name="Content Placeholder 2"/>
          <p:cNvSpPr>
            <a:spLocks noGrp="1"/>
          </p:cNvSpPr>
          <p:nvPr>
            <p:ph idx="1"/>
          </p:nvPr>
        </p:nvSpPr>
        <p:spPr/>
        <p:txBody>
          <a:bodyPr>
            <a:normAutofit/>
          </a:bodyPr>
          <a:lstStyle/>
          <a:p>
            <a:r>
              <a:rPr lang="en-US" sz="3600" b="1" dirty="0"/>
              <a:t>April 4, 2016 OIG Letter :  Describes Test for Criminal Records  Policy (Discriminatory Effect or Disparate Impact</a:t>
            </a:r>
          </a:p>
          <a:p>
            <a:pPr lvl="1"/>
            <a:r>
              <a:rPr lang="en-US" sz="3200" b="1" dirty="0"/>
              <a:t>Evaluate if the Criminal History or Practice has a Discriminatory Effect</a:t>
            </a:r>
          </a:p>
          <a:p>
            <a:pPr lvl="1"/>
            <a:r>
              <a:rPr lang="en-US" sz="3200" b="1" dirty="0"/>
              <a:t>Evaluate if the policy or Practice is Necessary to Achieve a Substantial, Legitimate, Nondiscriminatory Interest</a:t>
            </a:r>
          </a:p>
          <a:p>
            <a:pPr lvl="1"/>
            <a:r>
              <a:rPr lang="en-US" sz="3200" b="1" dirty="0"/>
              <a:t>Evaluate if there is a Less Discriminatory alternative </a:t>
            </a:r>
          </a:p>
          <a:p>
            <a:pPr lvl="1"/>
            <a:endParaRPr lang="en-US" sz="3200" b="1" dirty="0"/>
          </a:p>
          <a:p>
            <a:endParaRPr lang="en-US" dirty="0"/>
          </a:p>
        </p:txBody>
      </p:sp>
    </p:spTree>
    <p:extLst>
      <p:ext uri="{BB962C8B-B14F-4D97-AF65-F5344CB8AC3E}">
        <p14:creationId xmlns:p14="http://schemas.microsoft.com/office/powerpoint/2010/main" val="24614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OIG Guidance on use of criminal records in </a:t>
            </a:r>
            <a:r>
              <a:rPr lang="en-US" u="sng" dirty="0"/>
              <a:t>Screening</a:t>
            </a:r>
          </a:p>
        </p:txBody>
      </p:sp>
      <p:sp>
        <p:nvSpPr>
          <p:cNvPr id="3" name="Content Placeholder 2"/>
          <p:cNvSpPr>
            <a:spLocks noGrp="1"/>
          </p:cNvSpPr>
          <p:nvPr>
            <p:ph idx="1"/>
          </p:nvPr>
        </p:nvSpPr>
        <p:spPr>
          <a:xfrm>
            <a:off x="838200" y="1690688"/>
            <a:ext cx="10515600" cy="4486275"/>
          </a:xfrm>
        </p:spPr>
        <p:txBody>
          <a:bodyPr>
            <a:normAutofit fontScale="70000" lnSpcReduction="20000"/>
          </a:bodyPr>
          <a:lstStyle/>
          <a:p>
            <a:pPr lvl="1"/>
            <a:r>
              <a:rPr lang="en-US" sz="3600" b="1" u="sng" dirty="0"/>
              <a:t>Do not </a:t>
            </a:r>
            <a:r>
              <a:rPr lang="en-US" sz="3600" b="1" dirty="0"/>
              <a:t>use Arrest Records</a:t>
            </a:r>
          </a:p>
          <a:p>
            <a:pPr lvl="1"/>
            <a:r>
              <a:rPr lang="en-US" sz="3600" dirty="0"/>
              <a:t>Conviction will serve as proof of criminal activity</a:t>
            </a:r>
          </a:p>
          <a:p>
            <a:pPr lvl="1"/>
            <a:r>
              <a:rPr lang="en-US" sz="3600" dirty="0"/>
              <a:t>Policy must take into consideration the nature and severity of the crime, age of the person at the time of the crime, time that has passed since the crime</a:t>
            </a:r>
          </a:p>
          <a:p>
            <a:pPr lvl="1"/>
            <a:r>
              <a:rPr lang="en-US" sz="3600" dirty="0"/>
              <a:t>Is the conviction for one of the Statutory Exclusions for HUD Housing Programs</a:t>
            </a:r>
          </a:p>
          <a:p>
            <a:pPr lvl="1"/>
            <a:r>
              <a:rPr lang="en-US" sz="3600" dirty="0"/>
              <a:t>Individual Assessment vs. Blanket Policy for Criminal History</a:t>
            </a:r>
          </a:p>
          <a:p>
            <a:pPr lvl="1"/>
            <a:r>
              <a:rPr lang="en-US" sz="3600" dirty="0"/>
              <a:t>Apply the policy  consistently to everyone</a:t>
            </a:r>
          </a:p>
          <a:p>
            <a:pPr lvl="1"/>
            <a:r>
              <a:rPr lang="en-US" sz="3600" dirty="0"/>
              <a:t>Allow  applicant to  dispute the record or provide additional information(example: completion of rehab</a:t>
            </a:r>
            <a:r>
              <a:rPr lang="en-US" sz="3600" dirty="0" smtClean="0"/>
              <a:t>)</a:t>
            </a:r>
          </a:p>
          <a:p>
            <a:pPr marL="457200" lvl="1" indent="0">
              <a:buNone/>
            </a:pPr>
            <a:endParaRPr lang="en-US" sz="3600" dirty="0"/>
          </a:p>
          <a:p>
            <a:pPr marL="457200" lvl="1" indent="0">
              <a:buNone/>
            </a:pPr>
            <a:r>
              <a:rPr lang="en-US" sz="2800" i="1" dirty="0" smtClean="0">
                <a:latin typeface="Arial" panose="020B0604020202020204" pitchFamily="34" charset="0"/>
                <a:cs typeface="Arial" panose="020B0604020202020204" pitchFamily="34" charset="0"/>
              </a:rPr>
              <a:t>Do </a:t>
            </a:r>
            <a:r>
              <a:rPr lang="en-US" sz="2800" i="1" dirty="0">
                <a:latin typeface="Arial" panose="020B0604020202020204" pitchFamily="34" charset="0"/>
                <a:cs typeface="Arial" panose="020B0604020202020204" pitchFamily="34" charset="0"/>
              </a:rPr>
              <a:t>not file tenant criminal history in tenant </a:t>
            </a:r>
            <a:r>
              <a:rPr lang="en-US" sz="2800" i="1" dirty="0" smtClean="0">
                <a:latin typeface="Arial" panose="020B0604020202020204" pitchFamily="34" charset="0"/>
                <a:cs typeface="Arial" panose="020B0604020202020204" pitchFamily="34" charset="0"/>
              </a:rPr>
              <a:t>file and allow applicants/tenants to contest records</a:t>
            </a:r>
            <a:endParaRPr lang="en-US" sz="2800" i="1" dirty="0">
              <a:latin typeface="Arial" panose="020B0604020202020204" pitchFamily="34" charset="0"/>
              <a:cs typeface="Arial" panose="020B0604020202020204" pitchFamily="34" charset="0"/>
            </a:endParaRPr>
          </a:p>
          <a:p>
            <a:pPr lvl="1"/>
            <a:endParaRPr lang="en-US" sz="2800" i="1" dirty="0">
              <a:latin typeface="Arial" panose="020B0604020202020204" pitchFamily="34" charset="0"/>
              <a:cs typeface="Arial" panose="020B0604020202020204" pitchFamily="34" charset="0"/>
            </a:endParaRPr>
          </a:p>
          <a:p>
            <a:pPr lvl="1"/>
            <a:endParaRPr lang="en-US" dirty="0"/>
          </a:p>
          <a:p>
            <a:endParaRPr lang="en-US" dirty="0"/>
          </a:p>
        </p:txBody>
      </p:sp>
    </p:spTree>
    <p:extLst>
      <p:ext uri="{BB962C8B-B14F-4D97-AF65-F5344CB8AC3E}">
        <p14:creationId xmlns:p14="http://schemas.microsoft.com/office/powerpoint/2010/main" val="41102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75341"/>
          </a:xfrm>
        </p:spPr>
        <p:txBody>
          <a:bodyPr/>
          <a:lstStyle/>
          <a:p>
            <a:r>
              <a:rPr lang="en-US" b="1" dirty="0">
                <a:solidFill>
                  <a:srgbClr val="C00000"/>
                </a:solidFill>
              </a:rPr>
              <a:t>SAMPLE-</a:t>
            </a:r>
            <a:r>
              <a:rPr lang="en-US" dirty="0"/>
              <a:t>--Standard for Individual Assessment </a:t>
            </a:r>
            <a:r>
              <a:rPr lang="en-US" sz="3600" dirty="0"/>
              <a:t>( except </a:t>
            </a:r>
            <a:r>
              <a:rPr lang="en-US" sz="3600" dirty="0" smtClean="0"/>
              <a:t>Statutory  </a:t>
            </a:r>
            <a:r>
              <a:rPr lang="en-US" sz="3600" dirty="0"/>
              <a:t>R</a:t>
            </a:r>
            <a:r>
              <a:rPr lang="en-US" sz="3600" dirty="0" smtClean="0"/>
              <a:t>estrictions</a:t>
            </a:r>
            <a:r>
              <a:rPr lang="en-US" sz="3600" dirty="0"/>
              <a: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8559081"/>
              </p:ext>
            </p:extLst>
          </p:nvPr>
        </p:nvGraphicFramePr>
        <p:xfrm>
          <a:off x="1326777" y="2133601"/>
          <a:ext cx="9243858" cy="4419600"/>
        </p:xfrm>
        <a:graphic>
          <a:graphicData uri="http://schemas.openxmlformats.org/drawingml/2006/table">
            <a:tbl>
              <a:tblPr firstRow="1" firstCol="1" bandRow="1"/>
              <a:tblGrid>
                <a:gridCol w="4035474">
                  <a:extLst>
                    <a:ext uri="{9D8B030D-6E8A-4147-A177-3AD203B41FA5}">
                      <a16:colId xmlns:a16="http://schemas.microsoft.com/office/drawing/2014/main" val="3399626775"/>
                    </a:ext>
                  </a:extLst>
                </a:gridCol>
                <a:gridCol w="1872295">
                  <a:extLst>
                    <a:ext uri="{9D8B030D-6E8A-4147-A177-3AD203B41FA5}">
                      <a16:colId xmlns:a16="http://schemas.microsoft.com/office/drawing/2014/main" val="3951794500"/>
                    </a:ext>
                  </a:extLst>
                </a:gridCol>
                <a:gridCol w="2042504">
                  <a:extLst>
                    <a:ext uri="{9D8B030D-6E8A-4147-A177-3AD203B41FA5}">
                      <a16:colId xmlns:a16="http://schemas.microsoft.com/office/drawing/2014/main" val="3857206587"/>
                    </a:ext>
                  </a:extLst>
                </a:gridCol>
                <a:gridCol w="1293585">
                  <a:extLst>
                    <a:ext uri="{9D8B030D-6E8A-4147-A177-3AD203B41FA5}">
                      <a16:colId xmlns:a16="http://schemas.microsoft.com/office/drawing/2014/main" val="3116390072"/>
                    </a:ext>
                  </a:extLst>
                </a:gridCol>
              </a:tblGrid>
              <a:tr h="987300">
                <a:tc>
                  <a:txBody>
                    <a:bodyPr/>
                    <a:lstStyle/>
                    <a:p>
                      <a:pPr marL="0" marR="0" algn="ctr">
                        <a:spcBef>
                          <a:spcPts val="60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60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Type of Conviction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Automatic Exclusion Period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Individualized Assessment Period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No Exclusion After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413247"/>
                  </a:ext>
                </a:extLst>
              </a:tr>
              <a:tr h="713576">
                <a:tc>
                  <a:txBody>
                    <a:bodyPr/>
                    <a:lstStyle/>
                    <a:p>
                      <a:pPr marL="0" marR="0">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Nonviolent Misdemeanor (Classes 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 Automatic Exclusion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&gt;3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6666853"/>
                  </a:ext>
                </a:extLst>
              </a:tr>
              <a:tr h="713576">
                <a:tc>
                  <a:txBody>
                    <a:bodyPr/>
                    <a:lstStyle/>
                    <a:p>
                      <a:pPr marL="0" marR="0">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Violent Misdemeanor (Class A1 &amp; Sex Offenses)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&gt;2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&gt;3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927021"/>
                  </a:ext>
                </a:extLst>
              </a:tr>
              <a:tr h="577996">
                <a:tc>
                  <a:txBody>
                    <a:bodyPr/>
                    <a:lstStyle/>
                    <a:p>
                      <a:pPr marL="0" marR="0">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Nonviolent Felony (Classes H-I)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 Automatic Exclusion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7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&gt;7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12308"/>
                  </a:ext>
                </a:extLst>
              </a:tr>
              <a:tr h="713576">
                <a:tc>
                  <a:txBody>
                    <a:bodyPr/>
                    <a:lstStyle/>
                    <a:p>
                      <a:pPr marL="0" marR="0">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Violent Felony (Classes A-G &amp; Sex Offenses)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&gt;5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&gt;6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952876"/>
                  </a:ext>
                </a:extLst>
              </a:tr>
              <a:tr h="713576">
                <a:tc>
                  <a:txBody>
                    <a:bodyPr/>
                    <a:lstStyle/>
                    <a:p>
                      <a:pPr marL="0" marR="0">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Felony Involving Sale or Manufacture of a Controlled Substance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5-10 years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&gt;10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349697"/>
                  </a:ext>
                </a:extLst>
              </a:tr>
            </a:tbl>
          </a:graphicData>
        </a:graphic>
      </p:graphicFrame>
      <p:sp>
        <p:nvSpPr>
          <p:cNvPr id="9" name="Rectangle 3"/>
          <p:cNvSpPr>
            <a:spLocks noChangeArrowheads="1"/>
          </p:cNvSpPr>
          <p:nvPr/>
        </p:nvSpPr>
        <p:spPr bwMode="auto">
          <a:xfrm>
            <a:off x="-3121845" y="-157857"/>
            <a:ext cx="18155589" cy="84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18479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ADA:  Disability and Accommodations</a:t>
            </a:r>
          </a:p>
        </p:txBody>
      </p:sp>
      <p:sp>
        <p:nvSpPr>
          <p:cNvPr id="3" name="Content Placeholder 2"/>
          <p:cNvSpPr>
            <a:spLocks noGrp="1"/>
          </p:cNvSpPr>
          <p:nvPr>
            <p:ph idx="1"/>
          </p:nvPr>
        </p:nvSpPr>
        <p:spPr/>
        <p:txBody>
          <a:bodyPr>
            <a:normAutofit/>
          </a:bodyPr>
          <a:lstStyle/>
          <a:p>
            <a:pPr marL="0" indent="0">
              <a:buNone/>
            </a:pPr>
            <a:r>
              <a:rPr lang="en-US" b="1" u="sng" dirty="0" smtClean="0"/>
              <a:t>ADA </a:t>
            </a:r>
            <a:r>
              <a:rPr lang="en-US" b="1" u="sng" dirty="0"/>
              <a:t>definition of Disability</a:t>
            </a:r>
            <a:r>
              <a:rPr lang="en-US" dirty="0"/>
              <a:t>:  (1) individual with a physical or mental impairment that substantially limits one or more major life activities; (2) individual with a record of such impairment; or (3) individual who is regarded as having such an impairment.</a:t>
            </a:r>
          </a:p>
          <a:p>
            <a:pPr marL="0" indent="0">
              <a:buNone/>
            </a:pPr>
            <a:endParaRPr lang="en-US" dirty="0"/>
          </a:p>
          <a:p>
            <a:pPr marL="0" indent="0">
              <a:buNone/>
            </a:pPr>
            <a:r>
              <a:rPr lang="en-US" b="1" u="sng" dirty="0"/>
              <a:t>Social Security Definition of Disability</a:t>
            </a:r>
            <a:r>
              <a:rPr lang="en-US" dirty="0"/>
              <a:t>: The law defines disability as the inability to engage in any substantial gainful activity (SGA) by reason of any medically determinable physical or mental impairment(s) which can be expected to result in death or which has lasted or can be expected to last for a continuous period of not less than 12 months.</a:t>
            </a:r>
          </a:p>
        </p:txBody>
      </p:sp>
    </p:spTree>
    <p:extLst>
      <p:ext uri="{BB962C8B-B14F-4D97-AF65-F5344CB8AC3E}">
        <p14:creationId xmlns:p14="http://schemas.microsoft.com/office/powerpoint/2010/main" val="149917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8780"/>
          </a:xfrm>
        </p:spPr>
        <p:txBody>
          <a:bodyPr>
            <a:normAutofit fontScale="90000"/>
          </a:bodyPr>
          <a:lstStyle/>
          <a:p>
            <a:r>
              <a:rPr lang="en-US" dirty="0"/>
              <a:t>Notification of rights under Americans With Disabilities Act</a:t>
            </a:r>
          </a:p>
        </p:txBody>
      </p:sp>
      <p:sp>
        <p:nvSpPr>
          <p:cNvPr id="3" name="Content Placeholder 2"/>
          <p:cNvSpPr>
            <a:spLocks noGrp="1"/>
          </p:cNvSpPr>
          <p:nvPr>
            <p:ph idx="1"/>
          </p:nvPr>
        </p:nvSpPr>
        <p:spPr>
          <a:xfrm>
            <a:off x="838200" y="1263536"/>
            <a:ext cx="10515600" cy="5594464"/>
          </a:xfrm>
        </p:spPr>
        <p:txBody>
          <a:bodyPr>
            <a:normAutofit/>
          </a:bodyPr>
          <a:lstStyle/>
          <a:p>
            <a:r>
              <a:rPr lang="en-US" sz="2400" dirty="0"/>
              <a:t>Notify applicants and tenant of right to assistance (accommodation</a:t>
            </a:r>
            <a:r>
              <a:rPr lang="en-US" sz="2400" dirty="0" smtClean="0"/>
              <a:t>) Notify all applicants and participants at application, move-in and annual reexamination</a:t>
            </a:r>
            <a:endParaRPr lang="en-US" sz="2400" dirty="0"/>
          </a:p>
          <a:p>
            <a:r>
              <a:rPr lang="en-US" sz="2400" dirty="0" smtClean="0"/>
              <a:t>Ask </a:t>
            </a:r>
            <a:r>
              <a:rPr lang="en-US" sz="2400" dirty="0"/>
              <a:t>if have special </a:t>
            </a:r>
            <a:r>
              <a:rPr lang="en-US" sz="2400" dirty="0" smtClean="0"/>
              <a:t>need (accommodation) </a:t>
            </a:r>
            <a:r>
              <a:rPr lang="en-US" sz="2400" dirty="0"/>
              <a:t>due to a disabled but not nature of disability</a:t>
            </a:r>
          </a:p>
          <a:p>
            <a:r>
              <a:rPr lang="en-US" sz="2400" dirty="0"/>
              <a:t>Should have policy and  procedure for processing request and verifying need (if not oblivious) for reasonable accommodation. Must be nexus between disability and request</a:t>
            </a:r>
          </a:p>
          <a:p>
            <a:r>
              <a:rPr lang="en-US" sz="2400" dirty="0"/>
              <a:t>Give due consideration to </a:t>
            </a:r>
            <a:r>
              <a:rPr lang="en-US" sz="2400" dirty="0" smtClean="0"/>
              <a:t>request </a:t>
            </a:r>
          </a:p>
          <a:p>
            <a:r>
              <a:rPr lang="en-US" sz="2400" dirty="0"/>
              <a:t>Is Request Within Scope of </a:t>
            </a:r>
            <a:r>
              <a:rPr lang="en-US" sz="2400" dirty="0" smtClean="0"/>
              <a:t>Housing </a:t>
            </a:r>
            <a:r>
              <a:rPr lang="en-US" sz="2400" dirty="0"/>
              <a:t>Program </a:t>
            </a:r>
          </a:p>
          <a:p>
            <a:pPr lvl="1"/>
            <a:r>
              <a:rPr lang="en-US" sz="2000" dirty="0"/>
              <a:t>Public Housing Program</a:t>
            </a:r>
          </a:p>
          <a:p>
            <a:pPr lvl="1"/>
            <a:r>
              <a:rPr lang="en-US" sz="2000" dirty="0"/>
              <a:t>Section 8 PBRA Program</a:t>
            </a:r>
          </a:p>
          <a:p>
            <a:pPr lvl="1"/>
            <a:r>
              <a:rPr lang="en-US" sz="2000" dirty="0"/>
              <a:t>Tax Credit Program</a:t>
            </a:r>
          </a:p>
          <a:p>
            <a:pPr lvl="1"/>
            <a:r>
              <a:rPr lang="en-US" sz="2000" dirty="0"/>
              <a:t>Section 8 Voucher </a:t>
            </a:r>
            <a:r>
              <a:rPr lang="en-US" sz="2000" dirty="0" smtClean="0"/>
              <a:t>Program</a:t>
            </a:r>
          </a:p>
          <a:p>
            <a:pPr marL="457200" lvl="1" indent="0">
              <a:buNone/>
            </a:pPr>
            <a:endParaRPr lang="en-US" sz="2000" dirty="0"/>
          </a:p>
          <a:p>
            <a:endParaRPr lang="en-US" sz="2400" dirty="0" smtClean="0"/>
          </a:p>
          <a:p>
            <a:pPr lvl="1"/>
            <a:endParaRPr lang="en-US" sz="2000" dirty="0"/>
          </a:p>
        </p:txBody>
      </p:sp>
    </p:spTree>
    <p:extLst>
      <p:ext uri="{BB962C8B-B14F-4D97-AF65-F5344CB8AC3E}">
        <p14:creationId xmlns:p14="http://schemas.microsoft.com/office/powerpoint/2010/main" val="305569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0978"/>
          </a:xfrm>
        </p:spPr>
        <p:txBody>
          <a:bodyPr>
            <a:normAutofit fontScale="90000"/>
          </a:bodyPr>
          <a:lstStyle/>
          <a:p>
            <a:pPr algn="ctr"/>
            <a:r>
              <a:rPr lang="en-US" sz="4000" b="1" dirty="0" smtClean="0"/>
              <a:t>Accommodations Request </a:t>
            </a:r>
            <a:br>
              <a:rPr lang="en-US" sz="4000" b="1" dirty="0" smtClean="0"/>
            </a:br>
            <a:r>
              <a:rPr lang="en-US" sz="4000" b="1" dirty="0" smtClean="0"/>
              <a:t>In </a:t>
            </a:r>
            <a:r>
              <a:rPr lang="en-US" sz="4000" b="1"/>
              <a:t>H</a:t>
            </a:r>
            <a:r>
              <a:rPr lang="en-US" sz="4000" b="1" smtClean="0"/>
              <a:t>ouse Procedurer</a:t>
            </a:r>
            <a:endParaRPr lang="en-US" sz="4000" b="1" dirty="0"/>
          </a:p>
        </p:txBody>
      </p:sp>
      <p:sp>
        <p:nvSpPr>
          <p:cNvPr id="3" name="Content Placeholder 2"/>
          <p:cNvSpPr>
            <a:spLocks noGrp="1"/>
          </p:cNvSpPr>
          <p:nvPr>
            <p:ph idx="1"/>
          </p:nvPr>
        </p:nvSpPr>
        <p:spPr>
          <a:xfrm>
            <a:off x="838200" y="1606731"/>
            <a:ext cx="10515600" cy="4570232"/>
          </a:xfrm>
        </p:spPr>
        <p:txBody>
          <a:bodyPr>
            <a:normAutofit/>
          </a:bodyPr>
          <a:lstStyle/>
          <a:p>
            <a:pPr lvl="1"/>
            <a:r>
              <a:rPr lang="en-US" dirty="0" smtClean="0"/>
              <a:t>How and when will program participants  be instructed about  the process to receive an accommodation. </a:t>
            </a:r>
          </a:p>
          <a:p>
            <a:pPr lvl="1"/>
            <a:r>
              <a:rPr lang="en-US" dirty="0"/>
              <a:t>Verbal Request by Program participant?  (How will this be handled)</a:t>
            </a:r>
          </a:p>
          <a:p>
            <a:pPr lvl="1"/>
            <a:r>
              <a:rPr lang="en-US" dirty="0" smtClean="0"/>
              <a:t>How will you decide if documentation is required?</a:t>
            </a:r>
          </a:p>
          <a:p>
            <a:pPr lvl="1"/>
            <a:r>
              <a:rPr lang="en-US" dirty="0" smtClean="0"/>
              <a:t>Will you develop In-House Forms? Helps consistency especially with multiple staff</a:t>
            </a:r>
          </a:p>
          <a:p>
            <a:pPr lvl="1"/>
            <a:r>
              <a:rPr lang="en-US" dirty="0" smtClean="0"/>
              <a:t>Will you Designated Staff to Handle to improve consistency ?</a:t>
            </a:r>
          </a:p>
          <a:p>
            <a:pPr lvl="1"/>
            <a:r>
              <a:rPr lang="en-US" dirty="0" smtClean="0"/>
              <a:t>What documentation will you require for establish the  nexus of disability to the request ?  What do regulations allow?</a:t>
            </a:r>
          </a:p>
          <a:p>
            <a:pPr lvl="1"/>
            <a:r>
              <a:rPr lang="en-US" dirty="0" smtClean="0"/>
              <a:t>Legal Review in decision process?</a:t>
            </a:r>
          </a:p>
        </p:txBody>
      </p:sp>
    </p:spTree>
    <p:extLst>
      <p:ext uri="{BB962C8B-B14F-4D97-AF65-F5344CB8AC3E}">
        <p14:creationId xmlns:p14="http://schemas.microsoft.com/office/powerpoint/2010/main" val="41924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Statutes continued</a:t>
            </a:r>
          </a:p>
        </p:txBody>
      </p:sp>
      <p:sp>
        <p:nvSpPr>
          <p:cNvPr id="3" name="Content Placeholder 2"/>
          <p:cNvSpPr>
            <a:spLocks noGrp="1"/>
          </p:cNvSpPr>
          <p:nvPr>
            <p:ph idx="1"/>
          </p:nvPr>
        </p:nvSpPr>
        <p:spPr/>
        <p:txBody>
          <a:bodyPr>
            <a:normAutofit/>
          </a:bodyPr>
          <a:lstStyle/>
          <a:p>
            <a:r>
              <a:rPr lang="en-US" sz="3200" dirty="0"/>
              <a:t>Section 109-Title I Housing and  Community Development Act 1974 </a:t>
            </a:r>
            <a:r>
              <a:rPr lang="en-US" sz="2400" dirty="0"/>
              <a:t>(CDBG grants)</a:t>
            </a:r>
          </a:p>
          <a:p>
            <a:r>
              <a:rPr lang="en-US" sz="3200" dirty="0"/>
              <a:t>Title IX of the Education Amendments Act of 1972 </a:t>
            </a:r>
            <a:r>
              <a:rPr lang="en-US" sz="2400" dirty="0"/>
              <a:t>(education funding)</a:t>
            </a:r>
          </a:p>
          <a:p>
            <a:r>
              <a:rPr lang="en-US" sz="3200" dirty="0"/>
              <a:t>Violence Against Women Act Re-authorized </a:t>
            </a:r>
            <a:r>
              <a:rPr lang="en-US" sz="3200" dirty="0" smtClean="0"/>
              <a:t>3/10/22-  </a:t>
            </a:r>
            <a:r>
              <a:rPr lang="en-US" sz="2400" dirty="0" smtClean="0"/>
              <a:t>Most recent HUD PIH notice 2017-08  (More info HUD.gov then search  VAWA)</a:t>
            </a:r>
          </a:p>
          <a:p>
            <a:r>
              <a:rPr lang="en-US" sz="3200" dirty="0" smtClean="0"/>
              <a:t>Age </a:t>
            </a:r>
            <a:r>
              <a:rPr lang="en-US" sz="3200" dirty="0"/>
              <a:t>Discrimination  Act of 1975 </a:t>
            </a:r>
            <a:r>
              <a:rPr lang="en-US" sz="2400" dirty="0"/>
              <a:t>(relates to agencies receiving Federal Funds)</a:t>
            </a:r>
          </a:p>
        </p:txBody>
      </p:sp>
    </p:spTree>
    <p:extLst>
      <p:ext uri="{BB962C8B-B14F-4D97-AF65-F5344CB8AC3E}">
        <p14:creationId xmlns:p14="http://schemas.microsoft.com/office/powerpoint/2010/main" val="4298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 accommodations</a:t>
            </a:r>
            <a:endParaRPr lang="en-US" dirty="0"/>
          </a:p>
        </p:txBody>
      </p:sp>
      <p:sp>
        <p:nvSpPr>
          <p:cNvPr id="3" name="Content Placeholder 2"/>
          <p:cNvSpPr>
            <a:spLocks noGrp="1"/>
          </p:cNvSpPr>
          <p:nvPr>
            <p:ph idx="1"/>
          </p:nvPr>
        </p:nvSpPr>
        <p:spPr>
          <a:xfrm>
            <a:off x="777743" y="1825625"/>
            <a:ext cx="10515600" cy="4351338"/>
          </a:xfrm>
        </p:spPr>
        <p:txBody>
          <a:bodyPr/>
          <a:lstStyle/>
          <a:p>
            <a:r>
              <a:rPr lang="en-US" dirty="0" smtClean="0"/>
              <a:t>Modification to the unit (door bell, ramp , bathroom modifications</a:t>
            </a:r>
          </a:p>
          <a:p>
            <a:r>
              <a:rPr lang="en-US" dirty="0" smtClean="0"/>
              <a:t>Transfer to another unit</a:t>
            </a:r>
          </a:p>
          <a:p>
            <a:r>
              <a:rPr lang="en-US" dirty="0" smtClean="0"/>
              <a:t>Live in Aid (will you screen Aid)</a:t>
            </a:r>
          </a:p>
          <a:p>
            <a:r>
              <a:rPr lang="en-US" dirty="0" smtClean="0"/>
              <a:t>In Home Re examination</a:t>
            </a:r>
          </a:p>
          <a:p>
            <a:r>
              <a:rPr lang="en-US" dirty="0" smtClean="0"/>
              <a:t>Late rent payment due to date of SSI check </a:t>
            </a:r>
          </a:p>
          <a:p>
            <a:r>
              <a:rPr lang="en-US" dirty="0" smtClean="0"/>
              <a:t>Service /Support animal</a:t>
            </a:r>
          </a:p>
          <a:p>
            <a:endParaRPr lang="en-US" dirty="0"/>
          </a:p>
        </p:txBody>
      </p:sp>
    </p:spTree>
    <p:extLst>
      <p:ext uri="{BB962C8B-B14F-4D97-AF65-F5344CB8AC3E}">
        <p14:creationId xmlns:p14="http://schemas.microsoft.com/office/powerpoint/2010/main" val="26263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SERVICE ANIMAL  VS  SUPPORT ANIMAL</a:t>
            </a:r>
            <a:endParaRPr lang="en-US" sz="4800" b="1" dirty="0"/>
          </a:p>
        </p:txBody>
      </p:sp>
      <p:sp>
        <p:nvSpPr>
          <p:cNvPr id="3" name="Content Placeholder 2"/>
          <p:cNvSpPr>
            <a:spLocks noGrp="1"/>
          </p:cNvSpPr>
          <p:nvPr>
            <p:ph idx="1"/>
          </p:nvPr>
        </p:nvSpPr>
        <p:spPr>
          <a:xfrm>
            <a:off x="838200" y="1345150"/>
            <a:ext cx="10515600" cy="5274803"/>
          </a:xfrm>
        </p:spPr>
        <p:txBody>
          <a:bodyPr>
            <a:normAutofit/>
          </a:bodyPr>
          <a:lstStyle/>
          <a:p>
            <a:pPr lvl="1"/>
            <a:r>
              <a:rPr lang="en-US" b="1" dirty="0" smtClean="0"/>
              <a:t>Service Animal: is a trained animal  (Federal ADA definition as of March 2011 Dog trained. And separated ADA  rules about Miniature Horse trained for specific task)</a:t>
            </a:r>
          </a:p>
          <a:p>
            <a:pPr lvl="1"/>
            <a:r>
              <a:rPr lang="en-US" dirty="0"/>
              <a:t>Some State and local laws also define service animal more broadly than the ADA does. Information about such laws can be obtained from the relevant State attorney general’s office</a:t>
            </a:r>
            <a:r>
              <a:rPr lang="en-US" dirty="0" smtClean="0"/>
              <a:t>.</a:t>
            </a:r>
          </a:p>
          <a:p>
            <a:pPr lvl="1"/>
            <a:r>
              <a:rPr lang="en-US" b="1" dirty="0"/>
              <a:t>A service animal must be under the control of its handler. Under the ADA, service animals must be harnessed, leashed, or tethered, unless the individual’s disability prevents using these devices or these devices interfere with the service animal's safe, effective performance of tasks.</a:t>
            </a:r>
            <a:r>
              <a:rPr lang="en-US" dirty="0"/>
              <a:t> In that case, the individual must maintain control of the animal through voice, signal, or other effective controls.</a:t>
            </a:r>
            <a:endParaRPr lang="en-US" b="1" dirty="0" smtClean="0"/>
          </a:p>
          <a:p>
            <a:pPr marL="457200" lvl="1" indent="0">
              <a:buNone/>
            </a:pPr>
            <a:endParaRPr lang="en-US" b="1" dirty="0"/>
          </a:p>
        </p:txBody>
      </p:sp>
    </p:spTree>
    <p:extLst>
      <p:ext uri="{BB962C8B-B14F-4D97-AF65-F5344CB8AC3E}">
        <p14:creationId xmlns:p14="http://schemas.microsoft.com/office/powerpoint/2010/main" val="9873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9220"/>
            <a:ext cx="10515600" cy="1057984"/>
          </a:xfrm>
        </p:spPr>
        <p:txBody>
          <a:bodyPr>
            <a:normAutofit fontScale="90000"/>
          </a:bodyPr>
          <a:lstStyle/>
          <a:p>
            <a:r>
              <a:rPr lang="en-US" b="1" dirty="0" smtClean="0"/>
              <a:t>SUPPORT ANIMAL:  PROVIDES A PHYSICAL NEED OR MENTAL/EMOTIONAL NEED</a:t>
            </a:r>
            <a:r>
              <a:rPr lang="en-US" dirty="0"/>
              <a:t/>
            </a:r>
            <a:br>
              <a:rPr lang="en-US" dirty="0"/>
            </a:br>
            <a:endParaRPr lang="en-US" dirty="0"/>
          </a:p>
        </p:txBody>
      </p:sp>
      <p:sp>
        <p:nvSpPr>
          <p:cNvPr id="3" name="Content Placeholder 2"/>
          <p:cNvSpPr>
            <a:spLocks noGrp="1"/>
          </p:cNvSpPr>
          <p:nvPr>
            <p:ph idx="1"/>
          </p:nvPr>
        </p:nvSpPr>
        <p:spPr>
          <a:xfrm>
            <a:off x="838200" y="1617204"/>
            <a:ext cx="10515600" cy="4559759"/>
          </a:xfrm>
        </p:spPr>
        <p:txBody>
          <a:bodyPr/>
          <a:lstStyle/>
          <a:p>
            <a:pPr lvl="2"/>
            <a:r>
              <a:rPr lang="en-US" sz="3200" dirty="0" smtClean="0"/>
              <a:t>What </a:t>
            </a:r>
            <a:r>
              <a:rPr lang="en-US" sz="3200" dirty="0"/>
              <a:t>documentation will you require to grant request </a:t>
            </a:r>
          </a:p>
          <a:p>
            <a:pPr lvl="2"/>
            <a:r>
              <a:rPr lang="en-US" sz="3200" dirty="0"/>
              <a:t>Other </a:t>
            </a:r>
            <a:r>
              <a:rPr lang="en-US" sz="3200" dirty="0" smtClean="0"/>
              <a:t>Requirements and documentation</a:t>
            </a:r>
            <a:endParaRPr lang="en-US" sz="3200" dirty="0"/>
          </a:p>
          <a:p>
            <a:pPr lvl="3"/>
            <a:r>
              <a:rPr lang="en-US" sz="2400" dirty="0"/>
              <a:t>Require contact information for emergencies and designate person to provide for animal</a:t>
            </a:r>
          </a:p>
          <a:p>
            <a:pPr lvl="3"/>
            <a:r>
              <a:rPr lang="en-US" sz="2400" dirty="0"/>
              <a:t>Clarify Tenant is responsible for care of animal and any damages</a:t>
            </a:r>
          </a:p>
          <a:p>
            <a:pPr lvl="3"/>
            <a:r>
              <a:rPr lang="en-US" sz="2400" dirty="0"/>
              <a:t>Requirements about health of animal</a:t>
            </a:r>
          </a:p>
          <a:p>
            <a:pPr lvl="3"/>
            <a:r>
              <a:rPr lang="en-US" sz="2400" dirty="0"/>
              <a:t>Unit entry policy and procedure</a:t>
            </a:r>
          </a:p>
          <a:p>
            <a:pPr lvl="3"/>
            <a:r>
              <a:rPr lang="en-US" sz="2400" dirty="0"/>
              <a:t>Does you municipality have restrictions on certain animals in the jurisdiction</a:t>
            </a:r>
          </a:p>
          <a:p>
            <a:endParaRPr lang="en-US" sz="2400" dirty="0"/>
          </a:p>
          <a:p>
            <a:endParaRPr lang="en-US" dirty="0"/>
          </a:p>
        </p:txBody>
      </p:sp>
    </p:spTree>
    <p:extLst>
      <p:ext uri="{BB962C8B-B14F-4D97-AF65-F5344CB8AC3E}">
        <p14:creationId xmlns:p14="http://schemas.microsoft.com/office/powerpoint/2010/main" val="30557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369"/>
            <a:ext cx="10515600" cy="793487"/>
          </a:xfrm>
        </p:spPr>
        <p:txBody>
          <a:bodyPr>
            <a:normAutofit/>
          </a:bodyPr>
          <a:lstStyle/>
          <a:p>
            <a:r>
              <a:rPr lang="en-US" dirty="0" smtClean="0"/>
              <a:t>Key Word Reasonable (Judge or HUD)</a:t>
            </a:r>
            <a:endParaRPr lang="en-US" dirty="0"/>
          </a:p>
        </p:txBody>
      </p:sp>
      <p:sp>
        <p:nvSpPr>
          <p:cNvPr id="3" name="Content Placeholder 2"/>
          <p:cNvSpPr>
            <a:spLocks noGrp="1"/>
          </p:cNvSpPr>
          <p:nvPr>
            <p:ph idx="1"/>
          </p:nvPr>
        </p:nvSpPr>
        <p:spPr>
          <a:xfrm>
            <a:off x="581891" y="1163782"/>
            <a:ext cx="11108826" cy="5614869"/>
          </a:xfrm>
        </p:spPr>
        <p:txBody>
          <a:bodyPr>
            <a:noAutofit/>
          </a:bodyPr>
          <a:lstStyle/>
          <a:p>
            <a:pPr lvl="1"/>
            <a:r>
              <a:rPr lang="en-US" b="1" dirty="0" smtClean="0"/>
              <a:t>Examples</a:t>
            </a:r>
            <a:r>
              <a:rPr lang="en-US" b="1" dirty="0"/>
              <a:t>:</a:t>
            </a:r>
          </a:p>
          <a:p>
            <a:pPr lvl="2"/>
            <a:r>
              <a:rPr lang="en-US" sz="2400" b="1" dirty="0"/>
              <a:t>Live in Aid (PHA can screen the person to be live-in aid (limited)</a:t>
            </a:r>
          </a:p>
          <a:p>
            <a:pPr lvl="2"/>
            <a:r>
              <a:rPr lang="en-US" sz="2400" b="1" dirty="0" smtClean="0"/>
              <a:t>Service Animal Defined by ADA </a:t>
            </a:r>
            <a:endParaRPr lang="en-US" sz="2400" b="1" dirty="0"/>
          </a:p>
          <a:p>
            <a:pPr lvl="2"/>
            <a:r>
              <a:rPr lang="en-US" sz="2400" b="1" dirty="0" smtClean="0"/>
              <a:t>Emotional Support Animal</a:t>
            </a:r>
            <a:r>
              <a:rPr lang="en-US" sz="2400" b="1" dirty="0"/>
              <a:t> (may be unusual animal)</a:t>
            </a:r>
          </a:p>
          <a:p>
            <a:pPr lvl="2"/>
            <a:r>
              <a:rPr lang="en-US" sz="2400" b="1" dirty="0"/>
              <a:t>Accessibility </a:t>
            </a:r>
            <a:r>
              <a:rPr lang="en-US" sz="2400" b="1" dirty="0" smtClean="0"/>
              <a:t>features (ramp, shower modification, flashing light door bell)</a:t>
            </a:r>
          </a:p>
          <a:p>
            <a:pPr lvl="2"/>
            <a:r>
              <a:rPr lang="en-US" sz="2400" b="1" dirty="0" smtClean="0"/>
              <a:t>Transfer to accessible unit (HA pays for move)</a:t>
            </a:r>
            <a:endParaRPr lang="en-US" sz="2400" b="1" dirty="0"/>
          </a:p>
          <a:p>
            <a:pPr lvl="2"/>
            <a:r>
              <a:rPr lang="en-US" sz="2400" b="1" dirty="0"/>
              <a:t>In Home </a:t>
            </a:r>
            <a:r>
              <a:rPr lang="en-US" sz="2400" b="1" dirty="0" smtClean="0"/>
              <a:t>re-examination</a:t>
            </a:r>
            <a:endParaRPr lang="en-US" sz="2400" b="1" dirty="0"/>
          </a:p>
          <a:p>
            <a:pPr lvl="2"/>
            <a:r>
              <a:rPr lang="en-US" sz="2400" b="1" dirty="0"/>
              <a:t>Designated parking </a:t>
            </a:r>
            <a:r>
              <a:rPr lang="en-US" sz="2400" b="1" dirty="0" smtClean="0"/>
              <a:t>space</a:t>
            </a:r>
          </a:p>
          <a:p>
            <a:pPr lvl="2"/>
            <a:r>
              <a:rPr lang="en-US" sz="2400" b="1" dirty="0" smtClean="0"/>
              <a:t>Granting a larger size Public Housing or  HCV units for a live in aid </a:t>
            </a:r>
            <a:endParaRPr lang="en-US" sz="2400" b="1" dirty="0"/>
          </a:p>
          <a:p>
            <a:pPr lvl="0"/>
            <a:r>
              <a:rPr lang="en-US" sz="2400" b="1" dirty="0">
                <a:solidFill>
                  <a:prstClr val="black"/>
                </a:solidFill>
              </a:rPr>
              <a:t>May offer </a:t>
            </a:r>
            <a:r>
              <a:rPr lang="en-US" sz="2400" b="1" dirty="0" smtClean="0">
                <a:solidFill>
                  <a:prstClr val="black"/>
                </a:solidFill>
              </a:rPr>
              <a:t>an alternate accommodation</a:t>
            </a:r>
            <a:endParaRPr lang="en-US" sz="2400" b="1" dirty="0">
              <a:solidFill>
                <a:prstClr val="black"/>
              </a:solidFill>
            </a:endParaRPr>
          </a:p>
          <a:p>
            <a:pPr lvl="0"/>
            <a:r>
              <a:rPr lang="en-US" sz="2400" b="1" dirty="0">
                <a:solidFill>
                  <a:prstClr val="black"/>
                </a:solidFill>
              </a:rPr>
              <a:t>No cost to the disabled person in public </a:t>
            </a:r>
            <a:r>
              <a:rPr lang="en-US" sz="2400" b="1" dirty="0" smtClean="0">
                <a:solidFill>
                  <a:prstClr val="black"/>
                </a:solidFill>
              </a:rPr>
              <a:t>housing or PBRA (Section 8 Voucher exception)</a:t>
            </a:r>
            <a:endParaRPr lang="en-US" sz="2400" b="1" dirty="0">
              <a:solidFill>
                <a:prstClr val="black"/>
              </a:solidFill>
            </a:endParaRPr>
          </a:p>
          <a:p>
            <a:pPr lvl="0"/>
            <a:r>
              <a:rPr lang="en-US" sz="2400" b="1" i="1" dirty="0">
                <a:solidFill>
                  <a:prstClr val="black"/>
                </a:solidFill>
              </a:rPr>
              <a:t>Can be refused if financial burden or </a:t>
            </a:r>
            <a:r>
              <a:rPr lang="en-US" sz="2400" b="1" i="1" dirty="0" smtClean="0">
                <a:solidFill>
                  <a:prstClr val="black"/>
                </a:solidFill>
              </a:rPr>
              <a:t>not in </a:t>
            </a:r>
            <a:r>
              <a:rPr lang="en-US" sz="2400" b="1" i="1" dirty="0">
                <a:solidFill>
                  <a:prstClr val="black"/>
                </a:solidFill>
              </a:rPr>
              <a:t>scope of </a:t>
            </a:r>
            <a:r>
              <a:rPr lang="en-US" sz="2400" b="1" i="1" dirty="0" smtClean="0">
                <a:solidFill>
                  <a:prstClr val="black"/>
                </a:solidFill>
              </a:rPr>
              <a:t>program </a:t>
            </a:r>
            <a:endParaRPr lang="en-US" sz="2400" b="1" dirty="0"/>
          </a:p>
        </p:txBody>
      </p:sp>
    </p:spTree>
    <p:extLst>
      <p:ext uri="{BB962C8B-B14F-4D97-AF65-F5344CB8AC3E}">
        <p14:creationId xmlns:p14="http://schemas.microsoft.com/office/powerpoint/2010/main" val="944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ide horse | Flickr - Photo Shar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75" y="1315630"/>
            <a:ext cx="4545268" cy="3998925"/>
          </a:xfrm>
          <a:prstGeom prst="rect">
            <a:avLst/>
          </a:prstGeom>
        </p:spPr>
      </p:pic>
      <p:sp>
        <p:nvSpPr>
          <p:cNvPr id="5" name="AutoShape 2" descr="Weirdest ANIMALS spotted on flights from a baby kangaroo to a miniature  hor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Weirdest ANIMALS spotted on flights from a baby kangaroo to a miniature  hor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Weirdest ANIMALS spotted on flights from a baby kangaroo to a miniature  hor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Weirdest ANIMALS spotted on flights from a baby kangaroo to a miniature  hors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8"/>
          <p:cNvSpPr>
            <a:spLocks noGrp="1"/>
          </p:cNvSpPr>
          <p:nvPr>
            <p:ph type="title"/>
          </p:nvPr>
        </p:nvSpPr>
        <p:spPr>
          <a:xfrm>
            <a:off x="612775" y="204652"/>
            <a:ext cx="10515600" cy="673372"/>
          </a:xfrm>
        </p:spPr>
        <p:txBody>
          <a:bodyPr>
            <a:normAutofit fontScale="90000"/>
          </a:bodyPr>
          <a:lstStyle/>
          <a:p>
            <a:r>
              <a:rPr lang="en-US" dirty="0" smtClean="0"/>
              <a:t>Service?  Emotional Support?  Companion? Pet?</a:t>
            </a:r>
            <a:br>
              <a:rPr lang="en-US" dirty="0" smtClean="0"/>
            </a:br>
            <a:r>
              <a:rPr lang="en-US" dirty="0" smtClean="0"/>
              <a:t>Federal rules—State or Local Rules</a:t>
            </a:r>
            <a:endParaRPr lang="en-US" dirty="0"/>
          </a:p>
        </p:txBody>
      </p:sp>
      <p:pic>
        <p:nvPicPr>
          <p:cNvPr id="2060" name="Picture 12" descr="6 Unique Ways Dogs Help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714" y="1113068"/>
            <a:ext cx="4880519" cy="34860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abrador Retriever Service Dog Images – Browse 2,899 Stock Photos, Vectors,  and Video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682" y="4147456"/>
            <a:ext cx="5153637" cy="349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0"/>
                                        </p:tgtEl>
                                        <p:attrNameLst>
                                          <p:attrName>style.visibility</p:attrName>
                                        </p:attrNameLst>
                                      </p:cBhvr>
                                      <p:to>
                                        <p:strVal val="visible"/>
                                      </p:to>
                                    </p:set>
                                    <p:animEffect transition="in" filter="fade">
                                      <p:cBhvr>
                                        <p:cTn id="12"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ice Animal"/>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120117" y="11967"/>
            <a:ext cx="3011488"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860206" y="3803774"/>
            <a:ext cx="3856377" cy="2210802"/>
          </a:xfrm>
          <a:prstGeom prst="rect">
            <a:avLst/>
          </a:prstGeom>
        </p:spPr>
      </p:pic>
      <p:pic>
        <p:nvPicPr>
          <p:cNvPr id="1030" name="Picture 6" descr="No horses or peacocks: US limits service animals on planes to dogs |  Airline industry | The Guard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55970" y="160338"/>
            <a:ext cx="2903159" cy="21773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ou can pet the soft bellies of hedgeho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099" y="1970509"/>
            <a:ext cx="2579112" cy="13498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mels are unusual support anima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592" y="3263073"/>
            <a:ext cx="3364684" cy="17610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senior woman petting comfort bunn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3578" y="1562186"/>
            <a:ext cx="2932392" cy="18432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onkeys can be trained as service animal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6844" y="2066089"/>
            <a:ext cx="3724244" cy="19492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lizard can be a PS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3975" y="5024105"/>
            <a:ext cx="2689783" cy="14077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irl getting pet therapy with a ho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1605" y="0"/>
            <a:ext cx="3144192" cy="16456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 ferret is easily train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3758" y="5013326"/>
            <a:ext cx="3823694" cy="20012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nak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89855" y="2141135"/>
            <a:ext cx="2461291" cy="16416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uck Swimming Animal Jok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3151" y="3309882"/>
            <a:ext cx="3144925" cy="185501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8" descr="Weirdest ANIMALS spotted on flights from a baby kangaroo to a miniature  hor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0" descr="Weirdest ANIMALS spotted on flights from a baby kangaroo to a miniature  hor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itle 1"/>
          <p:cNvSpPr txBox="1">
            <a:spLocks/>
          </p:cNvSpPr>
          <p:nvPr/>
        </p:nvSpPr>
        <p:spPr>
          <a:xfrm>
            <a:off x="8857452" y="4959048"/>
            <a:ext cx="6333471" cy="542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pic>
        <p:nvPicPr>
          <p:cNvPr id="22" name="Picture 10" descr="Weirdest ANIMALS spotted on flights from a baby kangaroo to a miniature  hors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88395" y="215450"/>
            <a:ext cx="2321411" cy="197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10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smtClean="0"/>
              <a:t>Limited English Proficiency (LEP) Compliance Requirements</a:t>
            </a:r>
            <a:endParaRPr lang="en-US" sz="6000" b="1" dirty="0"/>
          </a:p>
        </p:txBody>
      </p:sp>
      <p:sp>
        <p:nvSpPr>
          <p:cNvPr id="3" name="Content Placeholder 2"/>
          <p:cNvSpPr>
            <a:spLocks noGrp="1"/>
          </p:cNvSpPr>
          <p:nvPr>
            <p:ph idx="1"/>
          </p:nvPr>
        </p:nvSpPr>
        <p:spPr>
          <a:xfrm>
            <a:off x="838200" y="2189017"/>
            <a:ext cx="10515600" cy="3987945"/>
          </a:xfrm>
        </p:spPr>
        <p:txBody>
          <a:bodyPr>
            <a:normAutofit fontScale="92500" lnSpcReduction="20000"/>
          </a:bodyPr>
          <a:lstStyle/>
          <a:p>
            <a:r>
              <a:rPr lang="en-US" sz="4400" dirty="0" smtClean="0"/>
              <a:t>Must provide vital documents in multiple languages If thresholds are met (use LEP policy to implement)</a:t>
            </a:r>
          </a:p>
          <a:p>
            <a:pPr marL="0" indent="0">
              <a:buNone/>
            </a:pPr>
            <a:endParaRPr lang="en-US" sz="4400" dirty="0" smtClean="0"/>
          </a:p>
          <a:p>
            <a:r>
              <a:rPr lang="en-US" sz="4400" dirty="0" smtClean="0"/>
              <a:t>HUD is responsible for printing HUD forms in other languages—Ensure applicant or tenant gets information  in language they understand (claim as primary language)</a:t>
            </a:r>
          </a:p>
          <a:p>
            <a:pPr marL="0" indent="0">
              <a:buNone/>
            </a:pPr>
            <a:endParaRPr lang="en-US" sz="4400" dirty="0"/>
          </a:p>
        </p:txBody>
      </p:sp>
    </p:spTree>
    <p:extLst>
      <p:ext uri="{BB962C8B-B14F-4D97-AF65-F5344CB8AC3E}">
        <p14:creationId xmlns:p14="http://schemas.microsoft.com/office/powerpoint/2010/main" val="40815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English Proficiency</a:t>
            </a:r>
          </a:p>
        </p:txBody>
      </p:sp>
      <p:sp>
        <p:nvSpPr>
          <p:cNvPr id="3" name="Content Placeholder 2"/>
          <p:cNvSpPr>
            <a:spLocks noGrp="1"/>
          </p:cNvSpPr>
          <p:nvPr>
            <p:ph idx="1"/>
          </p:nvPr>
        </p:nvSpPr>
        <p:spPr>
          <a:xfrm>
            <a:off x="748145" y="1612669"/>
            <a:ext cx="10605655" cy="4871258"/>
          </a:xfrm>
        </p:spPr>
        <p:txBody>
          <a:bodyPr>
            <a:normAutofit fontScale="92500" lnSpcReduction="10000"/>
          </a:bodyPr>
          <a:lstStyle/>
          <a:p>
            <a:r>
              <a:rPr lang="en-US" dirty="0"/>
              <a:t>Relates to National Origin and can be Considered a form of Disability</a:t>
            </a:r>
          </a:p>
          <a:p>
            <a:r>
              <a:rPr lang="en-US" dirty="0"/>
              <a:t>Must provide LEP applicants/residents meaningful access to HUD programs</a:t>
            </a:r>
          </a:p>
          <a:p>
            <a:r>
              <a:rPr lang="en-US" dirty="0"/>
              <a:t>LEP Plan required of  recipients of HUD funds</a:t>
            </a:r>
          </a:p>
          <a:p>
            <a:r>
              <a:rPr lang="en-US" dirty="0"/>
              <a:t>Interpreters: Must provide interpreter if at all possible (show efforts) can use family member if no other option and  participant agrees</a:t>
            </a:r>
          </a:p>
          <a:p>
            <a:r>
              <a:rPr lang="en-US" dirty="0"/>
              <a:t>Translation of vital documents based on the four factor test</a:t>
            </a:r>
          </a:p>
          <a:p>
            <a:r>
              <a:rPr lang="en-US" dirty="0"/>
              <a:t>Four Factor Analysis (update analysis of four factors annually)</a:t>
            </a:r>
          </a:p>
          <a:p>
            <a:pPr lvl="1"/>
            <a:r>
              <a:rPr lang="en-US" dirty="0"/>
              <a:t>Number or proportion of LEP eligible or likely to encounter by agency</a:t>
            </a:r>
          </a:p>
          <a:p>
            <a:pPr lvl="1"/>
            <a:r>
              <a:rPr lang="en-US" dirty="0"/>
              <a:t>The frequency with which LEP persons using a particular language come in contact with agency</a:t>
            </a:r>
          </a:p>
          <a:p>
            <a:pPr lvl="1"/>
            <a:r>
              <a:rPr lang="en-US" dirty="0"/>
              <a:t>Nature and importance of Program Activity or  service to person’s life</a:t>
            </a:r>
          </a:p>
          <a:p>
            <a:pPr lvl="1"/>
            <a:r>
              <a:rPr lang="en-US" dirty="0"/>
              <a:t>The Agency’s resources and the cost to provide meaningful access (cost must impose substantial burden and exceed benefits)</a:t>
            </a:r>
          </a:p>
          <a:p>
            <a:pPr lvl="1"/>
            <a:endParaRPr lang="en-US" dirty="0"/>
          </a:p>
        </p:txBody>
      </p:sp>
    </p:spTree>
    <p:extLst>
      <p:ext uri="{BB962C8B-B14F-4D97-AF65-F5344CB8AC3E}">
        <p14:creationId xmlns:p14="http://schemas.microsoft.com/office/powerpoint/2010/main" val="84585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Harbor for  Translation of Documents</a:t>
            </a:r>
          </a:p>
        </p:txBody>
      </p:sp>
      <p:pic>
        <p:nvPicPr>
          <p:cNvPr id="4" name="Content Placeholder 3"/>
          <p:cNvPicPr>
            <a:picLocks noGrp="1" noChangeAspect="1"/>
          </p:cNvPicPr>
          <p:nvPr>
            <p:ph idx="1"/>
          </p:nvPr>
        </p:nvPicPr>
        <p:blipFill>
          <a:blip r:embed="rId2"/>
          <a:stretch>
            <a:fillRect/>
          </a:stretch>
        </p:blipFill>
        <p:spPr>
          <a:xfrm>
            <a:off x="400833" y="1531597"/>
            <a:ext cx="11756060" cy="4130167"/>
          </a:xfrm>
          <a:prstGeom prst="rect">
            <a:avLst/>
          </a:prstGeom>
        </p:spPr>
      </p:pic>
    </p:spTree>
    <p:extLst>
      <p:ext uri="{BB962C8B-B14F-4D97-AF65-F5344CB8AC3E}">
        <p14:creationId xmlns:p14="http://schemas.microsoft.com/office/powerpoint/2010/main" val="4105474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https://www.lep.gov/ISpeakCards2004.pdf</a:t>
            </a:r>
            <a:r>
              <a:rPr lang="en-US" sz="2400" dirty="0"/>
              <a:t/>
            </a:r>
            <a:br>
              <a:rPr lang="en-US" sz="2400" dirty="0"/>
            </a:br>
            <a:r>
              <a:rPr lang="en-US" sz="2400" dirty="0"/>
              <a:t>Use I speak flash cards to identify language of  person with limited English Proficiency speaks: Have available for any  Language group that shows up in  Census or other data accumulated  (good faith effort to comply)</a:t>
            </a:r>
          </a:p>
        </p:txBody>
      </p:sp>
      <p:pic>
        <p:nvPicPr>
          <p:cNvPr id="6" name="Content Placeholder 5"/>
          <p:cNvPicPr>
            <a:picLocks noGrp="1" noChangeAspect="1"/>
          </p:cNvPicPr>
          <p:nvPr>
            <p:ph idx="1"/>
          </p:nvPr>
        </p:nvPicPr>
        <p:blipFill>
          <a:blip r:embed="rId3"/>
          <a:stretch>
            <a:fillRect/>
          </a:stretch>
        </p:blipFill>
        <p:spPr>
          <a:xfrm>
            <a:off x="3524597" y="1921700"/>
            <a:ext cx="4568213" cy="4936300"/>
          </a:xfrm>
          <a:prstGeom prst="rect">
            <a:avLst/>
          </a:prstGeom>
        </p:spPr>
      </p:pic>
    </p:spTree>
    <p:extLst>
      <p:ext uri="{BB962C8B-B14F-4D97-AF65-F5344CB8AC3E}">
        <p14:creationId xmlns:p14="http://schemas.microsoft.com/office/powerpoint/2010/main" val="1963307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Orders</a:t>
            </a:r>
          </a:p>
        </p:txBody>
      </p:sp>
      <p:sp>
        <p:nvSpPr>
          <p:cNvPr id="3" name="Content Placeholder 2"/>
          <p:cNvSpPr>
            <a:spLocks noGrp="1"/>
          </p:cNvSpPr>
          <p:nvPr>
            <p:ph idx="1"/>
          </p:nvPr>
        </p:nvSpPr>
        <p:spPr>
          <a:xfrm>
            <a:off x="838200" y="1690688"/>
            <a:ext cx="10515600" cy="4785268"/>
          </a:xfrm>
        </p:spPr>
        <p:txBody>
          <a:bodyPr/>
          <a:lstStyle/>
          <a:p>
            <a:r>
              <a:rPr lang="en-US" dirty="0"/>
              <a:t>11063 (1962) Prohibits discrimination in  property or facilities owned or funded by the Federal Government</a:t>
            </a:r>
          </a:p>
          <a:p>
            <a:r>
              <a:rPr lang="en-US" dirty="0"/>
              <a:t>12892 (1994) Coordination of Fair Housing in Federal Programs (Affirmatively Furthering Fair </a:t>
            </a:r>
            <a:r>
              <a:rPr lang="en-US" dirty="0" smtClean="0"/>
              <a:t>Housing</a:t>
            </a:r>
            <a:r>
              <a:rPr lang="en-US" dirty="0"/>
              <a:t>)</a:t>
            </a:r>
          </a:p>
          <a:p>
            <a:r>
              <a:rPr lang="en-US" dirty="0"/>
              <a:t>12898 (1994) Environmental Justice in Minority and Low-Income populations</a:t>
            </a:r>
          </a:p>
          <a:p>
            <a:r>
              <a:rPr lang="en-US" dirty="0"/>
              <a:t>13217 (2001) Community Based Alternatives for Individuals with </a:t>
            </a:r>
            <a:r>
              <a:rPr lang="en-US" dirty="0" smtClean="0"/>
              <a:t>Disabilities</a:t>
            </a:r>
          </a:p>
          <a:p>
            <a:r>
              <a:rPr lang="en-US" dirty="0" smtClean="0"/>
              <a:t>HUD requirements and Regulations (may be Program specific)</a:t>
            </a:r>
            <a:endParaRPr lang="en-US" dirty="0"/>
          </a:p>
        </p:txBody>
      </p:sp>
    </p:spTree>
    <p:extLst>
      <p:ext uri="{BB962C8B-B14F-4D97-AF65-F5344CB8AC3E}">
        <p14:creationId xmlns:p14="http://schemas.microsoft.com/office/powerpoint/2010/main" val="236107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forget State Law</a:t>
            </a:r>
          </a:p>
        </p:txBody>
      </p:sp>
      <p:sp>
        <p:nvSpPr>
          <p:cNvPr id="3" name="Content Placeholder 2"/>
          <p:cNvSpPr>
            <a:spLocks noGrp="1"/>
          </p:cNvSpPr>
          <p:nvPr>
            <p:ph idx="1"/>
          </p:nvPr>
        </p:nvSpPr>
        <p:spPr/>
        <p:txBody>
          <a:bodyPr>
            <a:normAutofit lnSpcReduction="10000"/>
          </a:bodyPr>
          <a:lstStyle/>
          <a:p>
            <a:r>
              <a:rPr lang="en-US" b="1" dirty="0"/>
              <a:t>Eviction is in State Court</a:t>
            </a:r>
          </a:p>
          <a:p>
            <a:r>
              <a:rPr lang="en-US" dirty="0"/>
              <a:t>State Law may be more restrictive than  Federal</a:t>
            </a:r>
          </a:p>
          <a:p>
            <a:r>
              <a:rPr lang="en-US" dirty="0"/>
              <a:t>State Law time frame for notice filing, appeal and execution of judgement </a:t>
            </a:r>
            <a:r>
              <a:rPr lang="en-US" dirty="0" smtClean="0"/>
              <a:t>are </a:t>
            </a:r>
            <a:r>
              <a:rPr lang="en-US" dirty="0"/>
              <a:t>critical in the eviction process </a:t>
            </a:r>
          </a:p>
          <a:p>
            <a:r>
              <a:rPr lang="en-US" dirty="0"/>
              <a:t>Be sure you and you counsel are very familiar with State Case law on eviction– State Courts may apply State Law  regardless of Federal Regulations and set additional standards for </a:t>
            </a:r>
            <a:r>
              <a:rPr lang="en-US" dirty="0" smtClean="0"/>
              <a:t>lease </a:t>
            </a:r>
            <a:r>
              <a:rPr lang="en-US" dirty="0"/>
              <a:t>termination.</a:t>
            </a:r>
          </a:p>
          <a:p>
            <a:r>
              <a:rPr lang="en-US" dirty="0"/>
              <a:t>Example: </a:t>
            </a:r>
            <a:r>
              <a:rPr lang="en-US" i="1" dirty="0"/>
              <a:t>Eastern Carolina Regional Housing Authority v. </a:t>
            </a:r>
            <a:r>
              <a:rPr lang="en-US" i="1" dirty="0" smtClean="0"/>
              <a:t>Lofton </a:t>
            </a:r>
            <a:r>
              <a:rPr lang="en-US" i="1" dirty="0"/>
              <a:t>(NC </a:t>
            </a:r>
            <a:r>
              <a:rPr lang="en-US" i="1" dirty="0" smtClean="0"/>
              <a:t>Supreme </a:t>
            </a:r>
            <a:r>
              <a:rPr lang="en-US" i="1" dirty="0"/>
              <a:t>Court 8/19/2016  </a:t>
            </a:r>
            <a:r>
              <a:rPr lang="en-US" dirty="0">
                <a:hlinkClick r:id="rId2"/>
              </a:rPr>
              <a:t>https://caselaw.findlaw.com/nc-supreme-court/1746540.html</a:t>
            </a:r>
            <a:endParaRPr lang="en-US" i="1" dirty="0"/>
          </a:p>
        </p:txBody>
      </p:sp>
    </p:spTree>
    <p:extLst>
      <p:ext uri="{BB962C8B-B14F-4D97-AF65-F5344CB8AC3E}">
        <p14:creationId xmlns:p14="http://schemas.microsoft.com/office/powerpoint/2010/main" val="13782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Excerpt of N.C. Supreme Court </a:t>
            </a:r>
            <a:r>
              <a:rPr lang="en-US" b="1" dirty="0" smtClean="0"/>
              <a:t>finding (Lofton Case)</a:t>
            </a:r>
            <a:endParaRPr lang="en-US" b="1" dirty="0"/>
          </a:p>
        </p:txBody>
      </p:sp>
      <p:sp>
        <p:nvSpPr>
          <p:cNvPr id="3" name="Content Placeholder 2"/>
          <p:cNvSpPr>
            <a:spLocks noGrp="1"/>
          </p:cNvSpPr>
          <p:nvPr>
            <p:ph idx="1"/>
          </p:nvPr>
        </p:nvSpPr>
        <p:spPr/>
        <p:txBody>
          <a:bodyPr>
            <a:normAutofit fontScale="77500" lnSpcReduction="20000"/>
          </a:bodyPr>
          <a:lstStyle/>
          <a:p>
            <a:r>
              <a:rPr lang="en-US" dirty="0"/>
              <a:t>Discretion “involve[s] an exercise of judgment and choice, not an implementation of a hard-and-fast rule exercisable at one's own will or judgment.” Discretionary, Black's Law Dictionary (10th ed. 2014). Here the trial court concluded that plaintiff failed to exercise its discretion before seeking defendant's eviction. The trial court found that plaintiff was unaware of its responsibility to exercise discretion; therefore, plaintiff only considered whether the facts permitted eviction, thereby omitting the critical step of determining whether eviction should occur in this case. Neither the federal statutory framework nor plaintiff's lease or policies compel eviction; they only delineate the grounds or cause for eviction. Though the decision to evict lies in plaintiff's discretion, which courts will not second-guess, plaintiff does not exercise discretion when it is unaware it has a choice. See </a:t>
            </a:r>
            <a:r>
              <a:rPr lang="en-US" dirty="0" err="1"/>
              <a:t>Hous</a:t>
            </a:r>
            <a:r>
              <a:rPr lang="en-US" dirty="0"/>
              <a:t>. Auth. of Covington v. Turner, 295 S.W.3d 123, 129 (Ky. Ct. App. 2009) (Moore, J., concurring) (“[D]</a:t>
            </a:r>
            <a:r>
              <a:rPr lang="en-US" dirty="0" err="1"/>
              <a:t>iscretion</a:t>
            </a:r>
            <a:r>
              <a:rPr lang="en-US" dirty="0"/>
              <a:t> must be exercised, rather than a blind application of the law because 42 U.S.C. § 1437d(l)(6) does not require evictions.”).</a:t>
            </a:r>
          </a:p>
          <a:p>
            <a:r>
              <a:rPr lang="en-US" dirty="0"/>
              <a:t>While we affirm the outcome of the Court of Appeals' decision, namely that summary ejectment was inappropriate in this case, we do so for a different reason. We hold that plaintiff failed to exercise its discretion as required by federal law before pursuing defendant's eviction. Accordingly, we modify and affirm the decision of that court.</a:t>
            </a:r>
          </a:p>
          <a:p>
            <a:endParaRPr lang="en-US" dirty="0"/>
          </a:p>
        </p:txBody>
      </p:sp>
    </p:spTree>
    <p:extLst>
      <p:ext uri="{BB962C8B-B14F-4D97-AF65-F5344CB8AC3E}">
        <p14:creationId xmlns:p14="http://schemas.microsoft.com/office/powerpoint/2010/main" val="17012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VAWA Regulatory Overview</a:t>
            </a:r>
            <a:endParaRPr lang="en-US" b="1" dirty="0"/>
          </a:p>
        </p:txBody>
      </p:sp>
      <p:sp>
        <p:nvSpPr>
          <p:cNvPr id="3" name="Content Placeholder 2"/>
          <p:cNvSpPr>
            <a:spLocks noGrp="1"/>
          </p:cNvSpPr>
          <p:nvPr>
            <p:ph idx="1"/>
          </p:nvPr>
        </p:nvSpPr>
        <p:spPr/>
        <p:txBody>
          <a:bodyPr>
            <a:normAutofit/>
          </a:bodyPr>
          <a:lstStyle/>
          <a:p>
            <a:r>
              <a:rPr lang="en-US" sz="3600" b="1" dirty="0" smtClean="0"/>
              <a:t>What constitutes Domestic violence, assault, stalking </a:t>
            </a:r>
          </a:p>
          <a:p>
            <a:r>
              <a:rPr lang="en-US" sz="3600" b="1" dirty="0" smtClean="0"/>
              <a:t>References:  Regulation and Guidance Implementation Regulations/Guidance (Major </a:t>
            </a:r>
            <a:r>
              <a:rPr lang="en-US" sz="3600" b="1" dirty="0"/>
              <a:t>changes in 2013 Act that affected protections and policies of </a:t>
            </a:r>
            <a:r>
              <a:rPr lang="en-US" sz="3600" b="1" dirty="0" smtClean="0"/>
              <a:t>HA)</a:t>
            </a:r>
          </a:p>
          <a:p>
            <a:r>
              <a:rPr lang="en-US" sz="3600" b="1" dirty="0" smtClean="0"/>
              <a:t>Recent Court Cases (VAWA and other evictions)</a:t>
            </a:r>
          </a:p>
          <a:p>
            <a:r>
              <a:rPr lang="en-US" sz="3600" b="1" dirty="0" smtClean="0"/>
              <a:t>Importance of  Policy and Documentation</a:t>
            </a:r>
            <a:endParaRPr lang="en-US" sz="3600" b="1" dirty="0"/>
          </a:p>
        </p:txBody>
      </p:sp>
    </p:spTree>
    <p:extLst>
      <p:ext uri="{BB962C8B-B14F-4D97-AF65-F5344CB8AC3E}">
        <p14:creationId xmlns:p14="http://schemas.microsoft.com/office/powerpoint/2010/main" val="28370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0423"/>
            <a:ext cx="10515600" cy="60960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746888"/>
            <a:ext cx="9986555" cy="5622583"/>
          </a:xfrm>
        </p:spPr>
      </p:pic>
    </p:spTree>
    <p:extLst>
      <p:ext uri="{BB962C8B-B14F-4D97-AF65-F5344CB8AC3E}">
        <p14:creationId xmlns:p14="http://schemas.microsoft.com/office/powerpoint/2010/main" val="31336663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History</a:t>
            </a:r>
            <a:endParaRPr lang="en-US" sz="6000" b="1" dirty="0"/>
          </a:p>
        </p:txBody>
      </p:sp>
      <p:sp>
        <p:nvSpPr>
          <p:cNvPr id="3" name="Content Placeholder 2"/>
          <p:cNvSpPr>
            <a:spLocks noGrp="1"/>
          </p:cNvSpPr>
          <p:nvPr>
            <p:ph idx="1"/>
          </p:nvPr>
        </p:nvSpPr>
        <p:spPr/>
        <p:txBody>
          <a:bodyPr>
            <a:noAutofit/>
          </a:bodyPr>
          <a:lstStyle/>
          <a:p>
            <a:r>
              <a:rPr lang="en-US" sz="3200" dirty="0" smtClean="0"/>
              <a:t>First legislation in 1994 </a:t>
            </a:r>
          </a:p>
          <a:p>
            <a:r>
              <a:rPr lang="en-US" sz="3200" dirty="0" smtClean="0"/>
              <a:t>Reauthorized in 2000 and 2005, 2010,2013 and 2022</a:t>
            </a:r>
          </a:p>
          <a:p>
            <a:r>
              <a:rPr lang="en-US" sz="3200" b="1" dirty="0" smtClean="0"/>
              <a:t>Protections expanded  in 2013</a:t>
            </a:r>
          </a:p>
          <a:p>
            <a:r>
              <a:rPr lang="en-US" sz="3200" dirty="0" smtClean="0"/>
              <a:t>November 16, 2016 Federal  Register—HUD Final Rule</a:t>
            </a:r>
          </a:p>
          <a:p>
            <a:r>
              <a:rPr lang="en-US" sz="3200" dirty="0" smtClean="0"/>
              <a:t>May 2017 HUD issued PIH Notice 2017-08</a:t>
            </a:r>
          </a:p>
          <a:p>
            <a:r>
              <a:rPr lang="en-US" sz="3200" dirty="0" smtClean="0"/>
              <a:t>Reauthorized in 2019 and in 2022 until 2027</a:t>
            </a:r>
            <a:endParaRPr lang="en-US" sz="3200" dirty="0"/>
          </a:p>
        </p:txBody>
      </p:sp>
    </p:spTree>
    <p:extLst>
      <p:ext uri="{BB962C8B-B14F-4D97-AF65-F5344CB8AC3E}">
        <p14:creationId xmlns:p14="http://schemas.microsoft.com/office/powerpoint/2010/main" val="25602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noAutofit/>
          </a:bodyPr>
          <a:lstStyle/>
          <a:p>
            <a:r>
              <a:rPr lang="en-US" sz="3600" dirty="0"/>
              <a:t>Key  Changes as a Result of VAWA Final Rule</a:t>
            </a:r>
            <a:br>
              <a:rPr lang="en-US" sz="3600" dirty="0"/>
            </a:br>
            <a:r>
              <a:rPr lang="en-US" sz="3600" dirty="0"/>
              <a:t>Notice PIH 2017-08 (HA)</a:t>
            </a:r>
          </a:p>
        </p:txBody>
      </p:sp>
      <p:sp>
        <p:nvSpPr>
          <p:cNvPr id="3" name="Content Placeholder 2"/>
          <p:cNvSpPr>
            <a:spLocks noGrp="1"/>
          </p:cNvSpPr>
          <p:nvPr>
            <p:ph idx="1"/>
          </p:nvPr>
        </p:nvSpPr>
        <p:spPr>
          <a:xfrm>
            <a:off x="838200" y="1512916"/>
            <a:ext cx="10515600" cy="5253643"/>
          </a:xfrm>
        </p:spPr>
        <p:txBody>
          <a:bodyPr>
            <a:normAutofit/>
          </a:bodyPr>
          <a:lstStyle/>
          <a:p>
            <a:r>
              <a:rPr lang="en-US" sz="2000" dirty="0"/>
              <a:t>Specifies sexual  assault as a crime covered under VAWA</a:t>
            </a:r>
          </a:p>
          <a:p>
            <a:r>
              <a:rPr lang="en-US" sz="2000" dirty="0"/>
              <a:t>Establishes and revises definitions</a:t>
            </a:r>
          </a:p>
          <a:p>
            <a:r>
              <a:rPr lang="en-US" sz="2000" dirty="0"/>
              <a:t>Clarifies nondiscrimination based on actual or perceived sexual orientation</a:t>
            </a:r>
          </a:p>
          <a:p>
            <a:r>
              <a:rPr lang="en-US" sz="2000" dirty="0"/>
              <a:t>Establishes new requirements for notification of occupancy </a:t>
            </a:r>
            <a:r>
              <a:rPr lang="en-US" sz="2000" dirty="0" smtClean="0"/>
              <a:t>rights(HUD </a:t>
            </a:r>
            <a:r>
              <a:rPr lang="en-US" sz="2000" dirty="0"/>
              <a:t>5380)</a:t>
            </a:r>
          </a:p>
          <a:p>
            <a:r>
              <a:rPr lang="en-US" sz="2000" dirty="0"/>
              <a:t>Cannot deny and applicant due to domestic </a:t>
            </a:r>
            <a:r>
              <a:rPr lang="en-US" sz="2000" dirty="0" smtClean="0"/>
              <a:t>violence issues</a:t>
            </a:r>
            <a:endParaRPr lang="en-US" sz="2000" dirty="0"/>
          </a:p>
          <a:p>
            <a:r>
              <a:rPr lang="en-US" sz="2000" dirty="0"/>
              <a:t>Requires PHA establish Emergency Transfer Plan</a:t>
            </a:r>
          </a:p>
          <a:p>
            <a:r>
              <a:rPr lang="en-US" sz="2000" dirty="0"/>
              <a:t>Revises requirements of documenting the occurrence of domestic violence, dating violence, sexual assault or stalking (Form HUD 5382)</a:t>
            </a:r>
          </a:p>
          <a:p>
            <a:r>
              <a:rPr lang="en-US" sz="2000" dirty="0"/>
              <a:t>When bifurcating a lease and the evicted or terminated tenant was the recipient of assistance set reasonable time for victim to remain in the unit while seeking alternate housing</a:t>
            </a:r>
          </a:p>
          <a:p>
            <a:r>
              <a:rPr lang="en-US" sz="2000" dirty="0"/>
              <a:t>Requires all tenant be advised  and receive notification of their  VAWA Rights (in 2017 and at each annual recertification there after and at </a:t>
            </a:r>
            <a:r>
              <a:rPr lang="en-US" sz="2000" u="sng" dirty="0"/>
              <a:t>any notice of adverse action </a:t>
            </a:r>
            <a:r>
              <a:rPr lang="en-US" sz="2000" dirty="0"/>
              <a:t>)(Form 5382)</a:t>
            </a:r>
          </a:p>
          <a:p>
            <a:r>
              <a:rPr lang="en-US" sz="2000" dirty="0"/>
              <a:t>Clarifies that PHA </a:t>
            </a:r>
            <a:r>
              <a:rPr lang="en-US" sz="2000" b="1" u="sng" dirty="0"/>
              <a:t>may</a:t>
            </a:r>
            <a:r>
              <a:rPr lang="en-US" sz="2000" dirty="0"/>
              <a:t> set preference for victim of  Violence under VAWA</a:t>
            </a:r>
          </a:p>
          <a:p>
            <a:r>
              <a:rPr lang="en-US" sz="2000" dirty="0"/>
              <a:t>Establishes new requirements for </a:t>
            </a:r>
            <a:r>
              <a:rPr lang="en-US" sz="2000" dirty="0" smtClean="0"/>
              <a:t>a victims </a:t>
            </a:r>
            <a:r>
              <a:rPr lang="en-US" sz="2000" dirty="0"/>
              <a:t>right to move</a:t>
            </a:r>
          </a:p>
          <a:p>
            <a:endParaRPr lang="en-US" dirty="0"/>
          </a:p>
        </p:txBody>
      </p:sp>
    </p:spTree>
    <p:extLst>
      <p:ext uri="{BB962C8B-B14F-4D97-AF65-F5344CB8AC3E}">
        <p14:creationId xmlns:p14="http://schemas.microsoft.com/office/powerpoint/2010/main" val="5449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Abuse Covered Under Law</a:t>
            </a:r>
            <a:endParaRPr lang="en-US" dirty="0"/>
          </a:p>
        </p:txBody>
      </p:sp>
      <p:sp>
        <p:nvSpPr>
          <p:cNvPr id="3" name="Content Placeholder 2"/>
          <p:cNvSpPr>
            <a:spLocks noGrp="1"/>
          </p:cNvSpPr>
          <p:nvPr>
            <p:ph idx="1"/>
          </p:nvPr>
        </p:nvSpPr>
        <p:spPr/>
        <p:txBody>
          <a:bodyPr>
            <a:normAutofit fontScale="92500"/>
          </a:bodyPr>
          <a:lstStyle/>
          <a:p>
            <a:r>
              <a:rPr lang="en-US" dirty="0" smtClean="0"/>
              <a:t>Physical (injury, beating, kicking, slapping, suffocation)</a:t>
            </a:r>
          </a:p>
          <a:p>
            <a:r>
              <a:rPr lang="en-US" dirty="0" smtClean="0"/>
              <a:t>Sexual (harassment, assault, manipulation)</a:t>
            </a:r>
          </a:p>
          <a:p>
            <a:r>
              <a:rPr lang="en-US" dirty="0" smtClean="0"/>
              <a:t>Economic (controlling income or financial assistance, misusing credit cards. Making it difficult for  victim to get or maintain employment </a:t>
            </a:r>
          </a:p>
          <a:p>
            <a:r>
              <a:rPr lang="en-US" dirty="0" smtClean="0"/>
              <a:t>Emotional and/or verbal (constant criticism, threating violent on victim and their loved ones, harassing at work, school or in public)</a:t>
            </a:r>
          </a:p>
          <a:p>
            <a:r>
              <a:rPr lang="en-US" dirty="0" smtClean="0"/>
              <a:t>Psychological (minimizing or </a:t>
            </a:r>
            <a:r>
              <a:rPr lang="en-US" dirty="0"/>
              <a:t>b</a:t>
            </a:r>
            <a:r>
              <a:rPr lang="en-US" dirty="0" smtClean="0"/>
              <a:t>laming the victim for the abuse, isolating the victim, intimidation, treats , destruction of property or personal valuables</a:t>
            </a:r>
          </a:p>
          <a:p>
            <a:r>
              <a:rPr lang="en-US" dirty="0" smtClean="0"/>
              <a:t>Digital (controlling passwords and social media accounts, searching phone monitoring call and text.  Tracking victim on GPS</a:t>
            </a:r>
            <a:endParaRPr lang="en-US" dirty="0"/>
          </a:p>
        </p:txBody>
      </p:sp>
    </p:spTree>
    <p:extLst>
      <p:ext uri="{BB962C8B-B14F-4D97-AF65-F5344CB8AC3E}">
        <p14:creationId xmlns:p14="http://schemas.microsoft.com/office/powerpoint/2010/main" val="15549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Current Regulatory References and Guides</a:t>
            </a:r>
            <a:endParaRPr lang="en-US" sz="4800" b="1" dirty="0"/>
          </a:p>
        </p:txBody>
      </p:sp>
      <p:sp>
        <p:nvSpPr>
          <p:cNvPr id="3" name="Content Placeholder 2"/>
          <p:cNvSpPr>
            <a:spLocks noGrp="1"/>
          </p:cNvSpPr>
          <p:nvPr>
            <p:ph idx="1"/>
          </p:nvPr>
        </p:nvSpPr>
        <p:spPr/>
        <p:txBody>
          <a:bodyPr>
            <a:normAutofit fontScale="85000" lnSpcReduction="20000"/>
          </a:bodyPr>
          <a:lstStyle/>
          <a:p>
            <a:r>
              <a:rPr lang="en-US" sz="4400" dirty="0" smtClean="0"/>
              <a:t>Federal Register November 16, 2016 (required compliance implementation by May 2017)</a:t>
            </a:r>
          </a:p>
          <a:p>
            <a:r>
              <a:rPr lang="en-US" sz="4400" dirty="0" smtClean="0"/>
              <a:t>HUD PIH Notice 2017-08 (issued May 19, 2017)</a:t>
            </a:r>
          </a:p>
          <a:p>
            <a:r>
              <a:rPr lang="en-US" sz="4400" dirty="0" smtClean="0"/>
              <a:t>Forms: </a:t>
            </a:r>
            <a:r>
              <a:rPr lang="en-US" sz="4800" dirty="0" smtClean="0"/>
              <a:t>5380, 5381, 5382, 5383</a:t>
            </a:r>
          </a:p>
          <a:p>
            <a:r>
              <a:rPr lang="en-US" sz="4400" dirty="0" smtClean="0"/>
              <a:t>Fair Housing Protected Classes </a:t>
            </a:r>
          </a:p>
          <a:p>
            <a:r>
              <a:rPr lang="en-US" sz="4400" dirty="0" smtClean="0"/>
              <a:t>PIH 2015-19 (use of criminal or arrest records)</a:t>
            </a:r>
          </a:p>
          <a:p>
            <a:r>
              <a:rPr lang="en-US" sz="4400" dirty="0" smtClean="0"/>
              <a:t>Reauthorization signed into Law  in 2016 and again  reauthorized in the 2022 Appropriation Act until 2027</a:t>
            </a:r>
            <a:endParaRPr lang="en-US" sz="4400" dirty="0"/>
          </a:p>
        </p:txBody>
      </p:sp>
    </p:spTree>
    <p:extLst>
      <p:ext uri="{BB962C8B-B14F-4D97-AF65-F5344CB8AC3E}">
        <p14:creationId xmlns:p14="http://schemas.microsoft.com/office/powerpoint/2010/main" val="6971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Changes Brought by the 2016 Final Rule</a:t>
            </a:r>
            <a:endParaRPr lang="en-US" b="1" dirty="0"/>
          </a:p>
        </p:txBody>
      </p:sp>
      <p:sp>
        <p:nvSpPr>
          <p:cNvPr id="3" name="Content Placeholder 2"/>
          <p:cNvSpPr>
            <a:spLocks noGrp="1"/>
          </p:cNvSpPr>
          <p:nvPr>
            <p:ph idx="1"/>
          </p:nvPr>
        </p:nvSpPr>
        <p:spPr/>
        <p:txBody>
          <a:bodyPr>
            <a:normAutofit/>
          </a:bodyPr>
          <a:lstStyle/>
          <a:p>
            <a:r>
              <a:rPr lang="en-US" dirty="0" smtClean="0"/>
              <a:t>Added Sexual </a:t>
            </a:r>
            <a:r>
              <a:rPr lang="en-US" dirty="0"/>
              <a:t>A</a:t>
            </a:r>
            <a:r>
              <a:rPr lang="en-US" dirty="0" smtClean="0"/>
              <a:t>ssault as crime covered by VAWA</a:t>
            </a:r>
          </a:p>
          <a:p>
            <a:r>
              <a:rPr lang="en-US" dirty="0" smtClean="0"/>
              <a:t>Clarified that VAWA defined victim is protected class and cannot be discriminated against in VAWA covered situation</a:t>
            </a:r>
          </a:p>
          <a:p>
            <a:r>
              <a:rPr lang="en-US" dirty="0" smtClean="0"/>
              <a:t>New Definitions (24CFR 5.2003)</a:t>
            </a:r>
          </a:p>
          <a:p>
            <a:r>
              <a:rPr lang="en-US" dirty="0" smtClean="0"/>
              <a:t>New Notification Requirements –HUD Form 5380 (model)</a:t>
            </a:r>
          </a:p>
          <a:p>
            <a:r>
              <a:rPr lang="en-US" dirty="0" smtClean="0"/>
              <a:t>Cannot terminate or deny assistance for activity resulting from VAWA covered situation (tenant claims protection)</a:t>
            </a:r>
          </a:p>
          <a:p>
            <a:r>
              <a:rPr lang="en-US" dirty="0" smtClean="0"/>
              <a:t>Established Requirements for Emergency Transfer Plan (HUD Model Plan HUD 5081) (Transfer Request HUD-5083)</a:t>
            </a:r>
            <a:endParaRPr lang="en-US" dirty="0"/>
          </a:p>
        </p:txBody>
      </p:sp>
    </p:spTree>
    <p:extLst>
      <p:ext uri="{BB962C8B-B14F-4D97-AF65-F5344CB8AC3E}">
        <p14:creationId xmlns:p14="http://schemas.microsoft.com/office/powerpoint/2010/main" val="242514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2452"/>
          </a:xfrm>
        </p:spPr>
        <p:txBody>
          <a:bodyPr/>
          <a:lstStyle/>
          <a:p>
            <a:r>
              <a:rPr lang="en-US" dirty="0" smtClean="0"/>
              <a:t>Changes Continued</a:t>
            </a:r>
            <a:endParaRPr lang="en-US" dirty="0"/>
          </a:p>
        </p:txBody>
      </p:sp>
      <p:sp>
        <p:nvSpPr>
          <p:cNvPr id="3" name="Content Placeholder 2"/>
          <p:cNvSpPr>
            <a:spLocks noGrp="1"/>
          </p:cNvSpPr>
          <p:nvPr>
            <p:ph idx="1"/>
          </p:nvPr>
        </p:nvSpPr>
        <p:spPr>
          <a:xfrm>
            <a:off x="838200" y="1384664"/>
            <a:ext cx="10515600" cy="5254676"/>
          </a:xfrm>
        </p:spPr>
        <p:txBody>
          <a:bodyPr>
            <a:normAutofit/>
          </a:bodyPr>
          <a:lstStyle/>
          <a:p>
            <a:r>
              <a:rPr lang="en-US" dirty="0" smtClean="0"/>
              <a:t>Revised requirements for documenting  occurrence of domestic violence, dating violence, sexual assault or stalking (HUD-5382)</a:t>
            </a:r>
          </a:p>
          <a:p>
            <a:r>
              <a:rPr lang="en-US" dirty="0" smtClean="0"/>
              <a:t>Option to bifurcate the Lease and reasonable time for victim to relocate or establish eligibility to remain</a:t>
            </a:r>
          </a:p>
          <a:p>
            <a:r>
              <a:rPr lang="en-US" dirty="0" smtClean="0"/>
              <a:t>Revised to clarify that; VAWA protection applies to all applicants and participants and requires notification of their rights under VAWA, regardless of race , color, national origin, religion, sex, age, national origin, familial status or disability and HUD programs must follow HUD’s Equal Access Rule (protects actual or perceived sexual orientation, gender identity and marital status)</a:t>
            </a:r>
          </a:p>
          <a:p>
            <a:r>
              <a:rPr lang="en-US" dirty="0" smtClean="0"/>
              <a:t>Clarifies that PHA’s </a:t>
            </a:r>
            <a:r>
              <a:rPr lang="en-US" dirty="0"/>
              <a:t>M</a:t>
            </a:r>
            <a:r>
              <a:rPr lang="en-US" dirty="0" smtClean="0"/>
              <a:t>AY establish a preference for VAWA victims</a:t>
            </a:r>
          </a:p>
          <a:p>
            <a:r>
              <a:rPr lang="en-US" dirty="0" smtClean="0"/>
              <a:t>New rights for PBV families to move under VAWA protection</a:t>
            </a:r>
          </a:p>
          <a:p>
            <a:endParaRPr lang="en-US" dirty="0"/>
          </a:p>
        </p:txBody>
      </p:sp>
    </p:spTree>
    <p:extLst>
      <p:ext uri="{BB962C8B-B14F-4D97-AF65-F5344CB8AC3E}">
        <p14:creationId xmlns:p14="http://schemas.microsoft.com/office/powerpoint/2010/main" val="397114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53837"/>
          </a:xfrm>
        </p:spPr>
        <p:txBody>
          <a:bodyPr/>
          <a:lstStyle/>
          <a:p>
            <a:r>
              <a:rPr lang="en-US" b="1" dirty="0" smtClean="0"/>
              <a:t>Regulations (Code of Federal Regulations)</a:t>
            </a:r>
            <a:endParaRPr lang="en-US" b="1" dirty="0"/>
          </a:p>
        </p:txBody>
      </p:sp>
      <p:sp>
        <p:nvSpPr>
          <p:cNvPr id="3" name="Content Placeholder 2"/>
          <p:cNvSpPr>
            <a:spLocks noGrp="1"/>
          </p:cNvSpPr>
          <p:nvPr>
            <p:ph idx="1"/>
          </p:nvPr>
        </p:nvSpPr>
        <p:spPr>
          <a:xfrm>
            <a:off x="838200" y="1707888"/>
            <a:ext cx="10515600" cy="4469075"/>
          </a:xfrm>
        </p:spPr>
        <p:txBody>
          <a:bodyPr>
            <a:normAutofit fontScale="70000" lnSpcReduction="20000"/>
          </a:bodyPr>
          <a:lstStyle/>
          <a:p>
            <a:r>
              <a:rPr lang="en-US" sz="3600" dirty="0"/>
              <a:t>Accessibility Standards of Publicly  Owned Structures</a:t>
            </a:r>
          </a:p>
          <a:p>
            <a:pPr lvl="1"/>
            <a:r>
              <a:rPr lang="en-US" sz="2900" dirty="0">
                <a:solidFill>
                  <a:prstClr val="black"/>
                </a:solidFill>
              </a:rPr>
              <a:t>24 CFR part 40 </a:t>
            </a:r>
            <a:endParaRPr lang="en-US" sz="2900" dirty="0"/>
          </a:p>
          <a:p>
            <a:r>
              <a:rPr lang="en-US" sz="3600" dirty="0"/>
              <a:t>Affirmative Fair Housing Marketing</a:t>
            </a:r>
          </a:p>
          <a:p>
            <a:pPr lvl="1"/>
            <a:r>
              <a:rPr lang="en-US" sz="2900" dirty="0"/>
              <a:t>24 CFR part 108</a:t>
            </a:r>
          </a:p>
          <a:p>
            <a:pPr lvl="1"/>
            <a:r>
              <a:rPr lang="en-US" sz="2900" dirty="0">
                <a:solidFill>
                  <a:prstClr val="black"/>
                </a:solidFill>
              </a:rPr>
              <a:t>24 CFR part 110</a:t>
            </a:r>
          </a:p>
          <a:p>
            <a:pPr lvl="1"/>
            <a:r>
              <a:rPr lang="en-US" sz="2900" dirty="0">
                <a:solidFill>
                  <a:prstClr val="black"/>
                </a:solidFill>
              </a:rPr>
              <a:t>24 CFR part 200 sub part M</a:t>
            </a:r>
          </a:p>
          <a:p>
            <a:pPr lvl="1"/>
            <a:r>
              <a:rPr lang="en-US" sz="2900" dirty="0">
                <a:solidFill>
                  <a:prstClr val="black"/>
                </a:solidFill>
              </a:rPr>
              <a:t>24 CFR part 203.12(b)(3)</a:t>
            </a:r>
          </a:p>
          <a:p>
            <a:pPr lvl="1"/>
            <a:r>
              <a:rPr lang="en-US" sz="2900" dirty="0">
                <a:solidFill>
                  <a:prstClr val="black"/>
                </a:solidFill>
              </a:rPr>
              <a:t>24 CFR part 5.150--5.168</a:t>
            </a:r>
            <a:endParaRPr lang="en-US" sz="2900" dirty="0"/>
          </a:p>
          <a:p>
            <a:r>
              <a:rPr lang="en-US" sz="3600" dirty="0"/>
              <a:t>Certification and Funding State and Local Fair  Housing Enforcement Agencies</a:t>
            </a:r>
          </a:p>
          <a:p>
            <a:pPr lvl="1"/>
            <a:r>
              <a:rPr lang="en-US" sz="2900" dirty="0">
                <a:solidFill>
                  <a:prstClr val="black"/>
                </a:solidFill>
              </a:rPr>
              <a:t>24 CFR part 115</a:t>
            </a:r>
            <a:endParaRPr lang="en-US" dirty="0"/>
          </a:p>
          <a:p>
            <a:r>
              <a:rPr lang="en-US" sz="3600" dirty="0"/>
              <a:t>Collection of Data</a:t>
            </a:r>
          </a:p>
          <a:p>
            <a:pPr lvl="1"/>
            <a:r>
              <a:rPr lang="en-US" sz="2900" dirty="0">
                <a:solidFill>
                  <a:prstClr val="black"/>
                </a:solidFill>
              </a:rPr>
              <a:t>24 CFR part 121</a:t>
            </a:r>
            <a:endParaRPr lang="en-US" dirty="0"/>
          </a:p>
          <a:p>
            <a:r>
              <a:rPr lang="en-US" sz="3600" dirty="0"/>
              <a:t>Discriminatory Conduct Under the Fair Housing Act</a:t>
            </a:r>
          </a:p>
          <a:p>
            <a:pPr lvl="1"/>
            <a:r>
              <a:rPr lang="en-US" sz="2900" dirty="0">
                <a:solidFill>
                  <a:prstClr val="black"/>
                </a:solidFill>
              </a:rPr>
              <a:t>24 CFR part 24 CFR part 100</a:t>
            </a:r>
          </a:p>
          <a:p>
            <a:pPr lvl="1"/>
            <a:endParaRPr lang="en-US" dirty="0"/>
          </a:p>
        </p:txBody>
      </p:sp>
    </p:spTree>
    <p:extLst>
      <p:ext uri="{BB962C8B-B14F-4D97-AF65-F5344CB8AC3E}">
        <p14:creationId xmlns:p14="http://schemas.microsoft.com/office/powerpoint/2010/main" val="399337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4220"/>
          </a:xfrm>
        </p:spPr>
        <p:txBody>
          <a:bodyPr>
            <a:noAutofit/>
          </a:bodyPr>
          <a:lstStyle/>
          <a:p>
            <a:pPr algn="ctr"/>
            <a:r>
              <a:rPr lang="en-US" sz="4000" b="1" dirty="0" smtClean="0"/>
              <a:t>Administration Of and </a:t>
            </a:r>
            <a:r>
              <a:rPr lang="en-US" sz="4000" b="1" dirty="0"/>
              <a:t>C</a:t>
            </a:r>
            <a:r>
              <a:rPr lang="en-US" sz="4000" b="1" dirty="0" smtClean="0"/>
              <a:t>ompliance </a:t>
            </a:r>
            <a:br>
              <a:rPr lang="en-US" sz="4000" b="1" dirty="0" smtClean="0"/>
            </a:br>
            <a:r>
              <a:rPr lang="en-US" sz="4000" b="1" dirty="0" smtClean="0"/>
              <a:t>With VAWA Requirements</a:t>
            </a:r>
            <a:endParaRPr lang="en-US" sz="4000" b="1" dirty="0"/>
          </a:p>
        </p:txBody>
      </p:sp>
      <p:sp>
        <p:nvSpPr>
          <p:cNvPr id="3" name="Content Placeholder 2"/>
          <p:cNvSpPr>
            <a:spLocks noGrp="1"/>
          </p:cNvSpPr>
          <p:nvPr>
            <p:ph idx="1"/>
          </p:nvPr>
        </p:nvSpPr>
        <p:spPr>
          <a:xfrm>
            <a:off x="609600" y="1570182"/>
            <a:ext cx="10917382" cy="4959927"/>
          </a:xfrm>
        </p:spPr>
        <p:txBody>
          <a:bodyPr>
            <a:normAutofit fontScale="70000" lnSpcReduction="20000"/>
          </a:bodyPr>
          <a:lstStyle/>
          <a:p>
            <a:r>
              <a:rPr lang="en-US" sz="4800" dirty="0" smtClean="0"/>
              <a:t>Policy</a:t>
            </a:r>
          </a:p>
          <a:p>
            <a:r>
              <a:rPr lang="en-US" sz="4800" dirty="0" smtClean="0"/>
              <a:t>Procedure/process</a:t>
            </a:r>
          </a:p>
          <a:p>
            <a:r>
              <a:rPr lang="en-US" sz="4800" dirty="0" smtClean="0"/>
              <a:t>Record Keeping (Documentation)</a:t>
            </a:r>
          </a:p>
          <a:p>
            <a:r>
              <a:rPr lang="en-US" sz="4800" dirty="0" smtClean="0"/>
              <a:t>VAWA Claim Records </a:t>
            </a:r>
            <a:r>
              <a:rPr lang="en-US" sz="4000" dirty="0" smtClean="0"/>
              <a:t>retention(three years or as required  24CFR 5.5005)</a:t>
            </a:r>
          </a:p>
          <a:p>
            <a:r>
              <a:rPr lang="en-US" sz="4800" dirty="0" smtClean="0"/>
              <a:t>Reporting to HUD Annually when:</a:t>
            </a:r>
          </a:p>
          <a:p>
            <a:pPr lvl="1"/>
            <a:r>
              <a:rPr lang="en-US" sz="4100" dirty="0" smtClean="0"/>
              <a:t>1. HA begins to provide emergency transfers </a:t>
            </a:r>
            <a:r>
              <a:rPr lang="en-US" sz="4100" u="sng" dirty="0" smtClean="0"/>
              <a:t>and</a:t>
            </a:r>
            <a:r>
              <a:rPr lang="en-US" sz="4100" dirty="0" smtClean="0"/>
              <a:t> </a:t>
            </a:r>
          </a:p>
          <a:p>
            <a:pPr lvl="1"/>
            <a:r>
              <a:rPr lang="en-US" sz="4100" dirty="0" smtClean="0"/>
              <a:t>2. HUD completes Paperwork Reduction Act requirements</a:t>
            </a:r>
          </a:p>
          <a:p>
            <a:pPr lvl="1"/>
            <a:endParaRPr lang="en-US" sz="4100" dirty="0" smtClean="0"/>
          </a:p>
          <a:p>
            <a:pPr marL="457200" lvl="1" indent="0">
              <a:buNone/>
            </a:pPr>
            <a:r>
              <a:rPr lang="en-US" sz="4100" dirty="0" smtClean="0"/>
              <a:t>HUD will issue guidance in the future </a:t>
            </a:r>
            <a:r>
              <a:rPr lang="en-US" sz="3400" dirty="0" smtClean="0">
                <a:solidFill>
                  <a:srgbClr val="C00000"/>
                </a:solidFill>
              </a:rPr>
              <a:t>(</a:t>
            </a:r>
            <a:r>
              <a:rPr lang="en-US" sz="3400" b="1" u="sng" dirty="0" smtClean="0">
                <a:solidFill>
                  <a:srgbClr val="C00000"/>
                </a:solidFill>
              </a:rPr>
              <a:t>page 33 of Notice-HUD it would be beneficial  for PHA’s to maintain information to facilitate future HUD reporting)</a:t>
            </a:r>
            <a:endParaRPr lang="en-US" sz="3400" b="1" u="sng" dirty="0">
              <a:solidFill>
                <a:srgbClr val="C00000"/>
              </a:solidFill>
            </a:endParaRPr>
          </a:p>
        </p:txBody>
      </p:sp>
    </p:spTree>
    <p:extLst>
      <p:ext uri="{BB962C8B-B14F-4D97-AF65-F5344CB8AC3E}">
        <p14:creationId xmlns:p14="http://schemas.microsoft.com/office/powerpoint/2010/main" val="186660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PIH-2017-08 (HA)</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This notice provides guidance to Public Housing Agencies (PHAs) and owners on the requirements of the Violence Against Women Reauthorization Act of 2013: Implementation in HUD Housing Programs, Final Rule, published in the </a:t>
            </a:r>
            <a:r>
              <a:rPr lang="en-US" b="1" i="1" u="sng" dirty="0">
                <a:hlinkClick r:id="rId2"/>
              </a:rPr>
              <a:t>Federal Register </a:t>
            </a:r>
            <a:r>
              <a:rPr lang="en-US" b="1" u="sng" dirty="0">
                <a:hlinkClick r:id="rId2"/>
              </a:rPr>
              <a:t>on November 16, 2016,</a:t>
            </a:r>
            <a:r>
              <a:rPr lang="en-US" u="sng" dirty="0">
                <a:hlinkClick r:id="rId2"/>
              </a:rPr>
              <a:t> </a:t>
            </a:r>
            <a:r>
              <a:rPr lang="en-US" dirty="0"/>
              <a:t>(81 Fed. Reg. 80724 (November 16, 2016)) (VAWA Final Rule) with respect to the Public Housing and Housing Choice Voucher (HCV) programs.  </a:t>
            </a:r>
            <a:r>
              <a:rPr lang="en-US" b="1" u="sng" dirty="0">
                <a:solidFill>
                  <a:srgbClr val="C00000"/>
                </a:solidFill>
              </a:rPr>
              <a:t>This notice does not encompass every aspect of the VAWA Final Rule and should be used in conjunction with the VAWA Final Rule.</a:t>
            </a:r>
          </a:p>
          <a:p>
            <a:r>
              <a:rPr lang="en-US" dirty="0"/>
              <a:t> </a:t>
            </a:r>
            <a:r>
              <a:rPr lang="en-US" dirty="0" smtClean="0"/>
              <a:t>This </a:t>
            </a:r>
            <a:r>
              <a:rPr lang="en-US" dirty="0"/>
              <a:t>notice supersedes HUD Notices PIH 2006-23, 2006-42, and 2007-5.</a:t>
            </a:r>
          </a:p>
          <a:p>
            <a:r>
              <a:rPr lang="en-US" dirty="0"/>
              <a:t> </a:t>
            </a:r>
            <a:r>
              <a:rPr lang="en-US" dirty="0" smtClean="0"/>
              <a:t>This </a:t>
            </a:r>
            <a:r>
              <a:rPr lang="en-US" dirty="0"/>
              <a:t>notice also transmits an </a:t>
            </a:r>
            <a:r>
              <a:rPr lang="en-US" b="1" u="sng" dirty="0"/>
              <a:t>optional </a:t>
            </a:r>
            <a:r>
              <a:rPr lang="en-US" dirty="0" smtClean="0"/>
              <a:t>model:  </a:t>
            </a:r>
            <a:r>
              <a:rPr lang="en-US" i="1" dirty="0"/>
              <a:t>Notice to Owners of Rights and Obligations under the Violence Against Women Act</a:t>
            </a:r>
            <a:r>
              <a:rPr lang="en-US" dirty="0" smtClean="0"/>
              <a:t>.</a:t>
            </a:r>
          </a:p>
          <a:p>
            <a:pPr marL="0" indent="0">
              <a:buNone/>
            </a:pPr>
            <a:endParaRPr lang="en-US" dirty="0" smtClean="0"/>
          </a:p>
          <a:p>
            <a:pPr marL="0" indent="0">
              <a:buNone/>
            </a:pPr>
            <a:r>
              <a:rPr lang="en-US" dirty="0" smtClean="0">
                <a:solidFill>
                  <a:srgbClr val="C00000"/>
                </a:solidFill>
              </a:rPr>
              <a:t>Note: November 2016 </a:t>
            </a:r>
            <a:r>
              <a:rPr lang="en-US" dirty="0">
                <a:solidFill>
                  <a:srgbClr val="C00000"/>
                </a:solidFill>
              </a:rPr>
              <a:t>Federal register required implementation </a:t>
            </a:r>
            <a:r>
              <a:rPr lang="en-US" dirty="0" smtClean="0">
                <a:solidFill>
                  <a:srgbClr val="C00000"/>
                </a:solidFill>
              </a:rPr>
              <a:t>of VAWA </a:t>
            </a:r>
            <a:r>
              <a:rPr lang="en-US" dirty="0">
                <a:solidFill>
                  <a:srgbClr val="C00000"/>
                </a:solidFill>
              </a:rPr>
              <a:t>Final </a:t>
            </a:r>
            <a:r>
              <a:rPr lang="en-US" dirty="0" smtClean="0">
                <a:solidFill>
                  <a:srgbClr val="C00000"/>
                </a:solidFill>
              </a:rPr>
              <a:t>Rule </a:t>
            </a:r>
            <a:r>
              <a:rPr lang="en-US" dirty="0">
                <a:solidFill>
                  <a:srgbClr val="C00000"/>
                </a:solidFill>
              </a:rPr>
              <a:t>by May </a:t>
            </a:r>
            <a:r>
              <a:rPr lang="en-US" dirty="0" smtClean="0">
                <a:solidFill>
                  <a:srgbClr val="C00000"/>
                </a:solidFill>
              </a:rPr>
              <a:t>1 of </a:t>
            </a:r>
            <a:r>
              <a:rPr lang="en-US" dirty="0">
                <a:solidFill>
                  <a:srgbClr val="C00000"/>
                </a:solidFill>
              </a:rPr>
              <a:t>2017.  HUD PIH </a:t>
            </a:r>
            <a:r>
              <a:rPr lang="en-US" dirty="0" smtClean="0">
                <a:solidFill>
                  <a:srgbClr val="C00000"/>
                </a:solidFill>
              </a:rPr>
              <a:t>Notice </a:t>
            </a:r>
            <a:r>
              <a:rPr lang="en-US" dirty="0">
                <a:solidFill>
                  <a:srgbClr val="C00000"/>
                </a:solidFill>
              </a:rPr>
              <a:t>was issued May 19, 2017</a:t>
            </a:r>
          </a:p>
          <a:p>
            <a:endParaRPr lang="en-US" dirty="0"/>
          </a:p>
        </p:txBody>
      </p:sp>
    </p:spTree>
    <p:extLst>
      <p:ext uri="{BB962C8B-B14F-4D97-AF65-F5344CB8AC3E}">
        <p14:creationId xmlns:p14="http://schemas.microsoft.com/office/powerpoint/2010/main" val="11439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HUD VAWA Forms to be used for Notification of Rights and processing Claims of Domestic Violence</a:t>
            </a:r>
            <a:r>
              <a:rPr lang="en-US" dirty="0" smtClean="0"/>
              <a:t/>
            </a:r>
            <a:br>
              <a:rPr lang="en-US" dirty="0" smtClean="0"/>
            </a:br>
            <a:endParaRPr lang="en-US" dirty="0"/>
          </a:p>
        </p:txBody>
      </p:sp>
      <p:sp>
        <p:nvSpPr>
          <p:cNvPr id="3" name="Content Placeholder 2"/>
          <p:cNvSpPr>
            <a:spLocks noGrp="1"/>
          </p:cNvSpPr>
          <p:nvPr>
            <p:ph idx="1"/>
          </p:nvPr>
        </p:nvSpPr>
        <p:spPr>
          <a:xfrm>
            <a:off x="838200" y="1524000"/>
            <a:ext cx="10515600" cy="4652963"/>
          </a:xfrm>
        </p:spPr>
        <p:txBody>
          <a:bodyPr>
            <a:normAutofit fontScale="92500" lnSpcReduction="10000"/>
          </a:bodyPr>
          <a:lstStyle/>
          <a:p>
            <a:r>
              <a:rPr lang="en-US" b="1" dirty="0" smtClean="0"/>
              <a:t>HUD-5380:  Notice of Occupancy Rights Under The Violence Against Women Act  </a:t>
            </a:r>
            <a:r>
              <a:rPr lang="en-US" b="1" i="1" u="sng" dirty="0" smtClean="0"/>
              <a:t>Model (describes rights in detail , moving to another unit</a:t>
            </a:r>
            <a:endParaRPr lang="en-US" b="1" dirty="0" smtClean="0"/>
          </a:p>
          <a:p>
            <a:endParaRPr lang="en-US" b="1" dirty="0"/>
          </a:p>
          <a:p>
            <a:r>
              <a:rPr lang="en-US" b="1" dirty="0" smtClean="0"/>
              <a:t>HUD-5381: Emergency Transfer Plan for Victims of Domestic Violence, Dating Violence, Sexual Assault or Stalking HUD provides </a:t>
            </a:r>
            <a:r>
              <a:rPr lang="en-US" b="1" i="1" u="sng" dirty="0" smtClean="0"/>
              <a:t>Model</a:t>
            </a:r>
            <a:endParaRPr lang="en-US" b="1" dirty="0" smtClean="0"/>
          </a:p>
          <a:p>
            <a:endParaRPr lang="en-US" b="1" dirty="0"/>
          </a:p>
          <a:p>
            <a:r>
              <a:rPr lang="en-US" b="1" dirty="0" smtClean="0"/>
              <a:t>HUD-5382:  Certification of </a:t>
            </a:r>
            <a:r>
              <a:rPr lang="en-US" b="1" dirty="0"/>
              <a:t>Domestic Violence, Dating Violence, Sexual assault or </a:t>
            </a:r>
            <a:r>
              <a:rPr lang="en-US" b="1" dirty="0" smtClean="0"/>
              <a:t>Stalking</a:t>
            </a:r>
          </a:p>
          <a:p>
            <a:endParaRPr lang="en-US" b="1" dirty="0"/>
          </a:p>
          <a:p>
            <a:r>
              <a:rPr lang="en-US" b="1" dirty="0" smtClean="0"/>
              <a:t>HUD-5383:  HUD Emergency Transfer Request for Certain Victims of Domestic </a:t>
            </a:r>
            <a:r>
              <a:rPr lang="en-US" b="1" dirty="0"/>
              <a:t>Violence, Dating Violence, Sexual assault or Stalking</a:t>
            </a:r>
          </a:p>
          <a:p>
            <a:endParaRPr lang="en-US" b="1" dirty="0"/>
          </a:p>
          <a:p>
            <a:endParaRPr lang="en-US" b="1" dirty="0"/>
          </a:p>
        </p:txBody>
      </p:sp>
    </p:spTree>
    <p:extLst>
      <p:ext uri="{BB962C8B-B14F-4D97-AF65-F5344CB8AC3E}">
        <p14:creationId xmlns:p14="http://schemas.microsoft.com/office/powerpoint/2010/main" val="41856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77711"/>
          </a:xfrm>
        </p:spPr>
        <p:txBody>
          <a:bodyPr>
            <a:normAutofit/>
          </a:bodyPr>
          <a:lstStyle/>
          <a:p>
            <a:pPr algn="ctr"/>
            <a:r>
              <a:rPr lang="en-US" sz="4800" b="1" dirty="0" smtClean="0"/>
              <a:t>Who is covered under VAWA ?</a:t>
            </a:r>
            <a:br>
              <a:rPr lang="en-US" sz="4800" b="1" dirty="0" smtClean="0"/>
            </a:br>
            <a:r>
              <a:rPr lang="en-US" sz="4800" b="1" dirty="0" smtClean="0"/>
              <a:t>Who can seek VAWA protections?</a:t>
            </a:r>
            <a:endParaRPr lang="en-US" sz="4800" b="1" dirty="0"/>
          </a:p>
        </p:txBody>
      </p:sp>
      <p:sp>
        <p:nvSpPr>
          <p:cNvPr id="3" name="Content Placeholder 2"/>
          <p:cNvSpPr>
            <a:spLocks noGrp="1"/>
          </p:cNvSpPr>
          <p:nvPr>
            <p:ph idx="1"/>
          </p:nvPr>
        </p:nvSpPr>
        <p:spPr>
          <a:xfrm>
            <a:off x="838200" y="1825625"/>
            <a:ext cx="10515600" cy="4165872"/>
          </a:xfrm>
        </p:spPr>
        <p:txBody>
          <a:bodyPr>
            <a:normAutofit lnSpcReduction="10000"/>
          </a:bodyPr>
          <a:lstStyle/>
          <a:p>
            <a:pPr marL="0" indent="0" algn="ctr">
              <a:buNone/>
            </a:pPr>
            <a:endParaRPr lang="en-US" sz="3200" dirty="0" smtClean="0"/>
          </a:p>
          <a:p>
            <a:pPr marL="0" indent="0" algn="ctr">
              <a:buNone/>
            </a:pPr>
            <a:r>
              <a:rPr lang="en-US" sz="5400" dirty="0" smtClean="0">
                <a:solidFill>
                  <a:srgbClr val="FF0000"/>
                </a:solidFill>
                <a:latin typeface="AR DELANEY" panose="02000000000000000000" pitchFamily="2" charset="0"/>
              </a:rPr>
              <a:t>All HUD Housing Program Applicants </a:t>
            </a:r>
          </a:p>
          <a:p>
            <a:pPr marL="0" indent="0" algn="ctr">
              <a:buNone/>
            </a:pPr>
            <a:r>
              <a:rPr lang="en-US" sz="5400" dirty="0" smtClean="0">
                <a:solidFill>
                  <a:srgbClr val="FF0000"/>
                </a:solidFill>
                <a:latin typeface="AR DELANEY" panose="02000000000000000000" pitchFamily="2" charset="0"/>
              </a:rPr>
              <a:t> </a:t>
            </a:r>
          </a:p>
          <a:p>
            <a:pPr marL="0" indent="0" algn="ctr">
              <a:buNone/>
            </a:pPr>
            <a:r>
              <a:rPr lang="en-US" sz="5400" dirty="0" smtClean="0">
                <a:solidFill>
                  <a:srgbClr val="FF0000"/>
                </a:solidFill>
                <a:latin typeface="AR DELANEY" panose="02000000000000000000" pitchFamily="2" charset="0"/>
              </a:rPr>
              <a:t>All HUD Assisted Housing Participants</a:t>
            </a:r>
            <a:endParaRPr lang="en-US" sz="5400" dirty="0">
              <a:solidFill>
                <a:srgbClr val="FF0000"/>
              </a:solidFill>
              <a:latin typeface="AR DELANEY" panose="02000000000000000000" pitchFamily="2" charset="0"/>
            </a:endParaRPr>
          </a:p>
        </p:txBody>
      </p:sp>
    </p:spTree>
    <p:extLst>
      <p:ext uri="{BB962C8B-B14F-4D97-AF65-F5344CB8AC3E}">
        <p14:creationId xmlns:p14="http://schemas.microsoft.com/office/powerpoint/2010/main" val="31045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is Not Eligible to claim VAWA Protection?</a:t>
            </a:r>
            <a:endParaRPr lang="en-US" b="1" dirty="0"/>
          </a:p>
        </p:txBody>
      </p:sp>
      <p:sp>
        <p:nvSpPr>
          <p:cNvPr id="3" name="Content Placeholder 2"/>
          <p:cNvSpPr>
            <a:spLocks noGrp="1"/>
          </p:cNvSpPr>
          <p:nvPr>
            <p:ph idx="1"/>
          </p:nvPr>
        </p:nvSpPr>
        <p:spPr/>
        <p:txBody>
          <a:bodyPr>
            <a:normAutofit/>
          </a:bodyPr>
          <a:lstStyle/>
          <a:p>
            <a:r>
              <a:rPr lang="en-US" sz="3600" dirty="0" smtClean="0"/>
              <a:t>Guest</a:t>
            </a:r>
          </a:p>
          <a:p>
            <a:r>
              <a:rPr lang="en-US" sz="3600" dirty="0" smtClean="0"/>
              <a:t>Unassisted Household </a:t>
            </a:r>
            <a:r>
              <a:rPr lang="en-US" sz="3600" dirty="0"/>
              <a:t>M</a:t>
            </a:r>
            <a:r>
              <a:rPr lang="en-US" sz="3600" dirty="0" smtClean="0"/>
              <a:t>embers</a:t>
            </a:r>
          </a:p>
          <a:p>
            <a:r>
              <a:rPr lang="en-US" sz="3600" dirty="0" smtClean="0"/>
              <a:t>Live in Aids</a:t>
            </a:r>
          </a:p>
          <a:p>
            <a:pPr marL="0" indent="0">
              <a:buNone/>
            </a:pPr>
            <a:r>
              <a:rPr lang="en-US" sz="3600" dirty="0"/>
              <a:t> </a:t>
            </a:r>
            <a:r>
              <a:rPr lang="en-US" sz="3600" dirty="0" smtClean="0"/>
              <a:t>         </a:t>
            </a:r>
          </a:p>
          <a:p>
            <a:pPr marL="0" indent="0">
              <a:buNone/>
            </a:pPr>
            <a:r>
              <a:rPr lang="en-US" sz="3600" dirty="0" smtClean="0"/>
              <a:t>Note: Reasonable Accommodations </a:t>
            </a:r>
            <a:r>
              <a:rPr lang="en-US" sz="3600" b="1" u="sng" dirty="0"/>
              <a:t>M</a:t>
            </a:r>
            <a:r>
              <a:rPr lang="en-US" sz="3600" b="1" u="sng" dirty="0" smtClean="0"/>
              <a:t>ay</a:t>
            </a:r>
            <a:r>
              <a:rPr lang="en-US" sz="3600" dirty="0" smtClean="0"/>
              <a:t> </a:t>
            </a:r>
            <a:r>
              <a:rPr lang="en-US" sz="3600" dirty="0"/>
              <a:t>B</a:t>
            </a:r>
            <a:r>
              <a:rPr lang="en-US" sz="3600" dirty="0" smtClean="0"/>
              <a:t>e  </a:t>
            </a:r>
            <a:r>
              <a:rPr lang="en-US" sz="3600" dirty="0"/>
              <a:t>M</a:t>
            </a:r>
            <a:r>
              <a:rPr lang="en-US" sz="3600" dirty="0" smtClean="0"/>
              <a:t>ade for Unassisted </a:t>
            </a:r>
            <a:r>
              <a:rPr lang="en-US" sz="3600" dirty="0"/>
              <a:t>H</a:t>
            </a:r>
            <a:r>
              <a:rPr lang="en-US" sz="3600" dirty="0" smtClean="0"/>
              <a:t>ousehold </a:t>
            </a:r>
            <a:r>
              <a:rPr lang="en-US" sz="3600" dirty="0"/>
              <a:t>M</a:t>
            </a:r>
            <a:r>
              <a:rPr lang="en-US" sz="3600" dirty="0" smtClean="0"/>
              <a:t>ember</a:t>
            </a:r>
          </a:p>
          <a:p>
            <a:pPr marL="0" indent="0">
              <a:buNone/>
            </a:pPr>
            <a:endParaRPr lang="en-US" sz="3600" dirty="0" smtClean="0"/>
          </a:p>
        </p:txBody>
      </p:sp>
    </p:spTree>
    <p:extLst>
      <p:ext uri="{BB962C8B-B14F-4D97-AF65-F5344CB8AC3E}">
        <p14:creationId xmlns:p14="http://schemas.microsoft.com/office/powerpoint/2010/main" val="11193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910"/>
            <a:ext cx="10515600" cy="341746"/>
          </a:xfrm>
        </p:spPr>
        <p:txBody>
          <a:bodyPr>
            <a:normAutofit fontScale="90000"/>
          </a:bodyPr>
          <a:lstStyle/>
          <a:p>
            <a:r>
              <a:rPr lang="en-US" dirty="0" smtClean="0"/>
              <a:t>Mandatory Obligations  Notice PIH-2017-08 (HA)</a:t>
            </a:r>
            <a:endParaRPr lang="en-US" dirty="0"/>
          </a:p>
        </p:txBody>
      </p:sp>
      <p:graphicFrame>
        <p:nvGraphicFramePr>
          <p:cNvPr id="4" name="Content Placeholder 3"/>
          <p:cNvGraphicFramePr>
            <a:graphicFrameLocks noGrp="1"/>
          </p:cNvGraphicFramePr>
          <p:nvPr>
            <p:ph idx="1"/>
            <p:extLst/>
          </p:nvPr>
        </p:nvGraphicFramePr>
        <p:xfrm>
          <a:off x="838200" y="688110"/>
          <a:ext cx="10587182" cy="6169889"/>
        </p:xfrm>
        <a:graphic>
          <a:graphicData uri="http://schemas.openxmlformats.org/drawingml/2006/table">
            <a:tbl>
              <a:tblPr firstRow="1" firstCol="1" lastRow="1" lastCol="1" bandRow="1" bandCol="1">
                <a:tableStyleId>{5C22544A-7EE6-4342-B048-85BDC9FD1C3A}</a:tableStyleId>
              </a:tblPr>
              <a:tblGrid>
                <a:gridCol w="2468021">
                  <a:extLst>
                    <a:ext uri="{9D8B030D-6E8A-4147-A177-3AD203B41FA5}">
                      <a16:colId xmlns:a16="http://schemas.microsoft.com/office/drawing/2014/main" val="2157549681"/>
                    </a:ext>
                  </a:extLst>
                </a:gridCol>
                <a:gridCol w="4589773">
                  <a:extLst>
                    <a:ext uri="{9D8B030D-6E8A-4147-A177-3AD203B41FA5}">
                      <a16:colId xmlns:a16="http://schemas.microsoft.com/office/drawing/2014/main" val="1095801174"/>
                    </a:ext>
                  </a:extLst>
                </a:gridCol>
                <a:gridCol w="3529388">
                  <a:extLst>
                    <a:ext uri="{9D8B030D-6E8A-4147-A177-3AD203B41FA5}">
                      <a16:colId xmlns:a16="http://schemas.microsoft.com/office/drawing/2014/main" val="3588483308"/>
                    </a:ext>
                  </a:extLst>
                </a:gridCol>
              </a:tblGrid>
              <a:tr h="249511">
                <a:tc>
                  <a:txBody>
                    <a:bodyPr/>
                    <a:lstStyle/>
                    <a:p>
                      <a:pPr marL="64770" marR="0">
                        <a:lnSpc>
                          <a:spcPts val="1455"/>
                        </a:lnSpc>
                        <a:spcBef>
                          <a:spcPts val="0"/>
                        </a:spcBef>
                        <a:spcAft>
                          <a:spcPts val="0"/>
                        </a:spcAft>
                      </a:pPr>
                      <a:r>
                        <a:rPr lang="en-US" sz="1400" spc="-5" dirty="0">
                          <a:effectLst/>
                        </a:rPr>
                        <a:t>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0">
                        <a:lnSpc>
                          <a:spcPts val="1455"/>
                        </a:lnSpc>
                        <a:spcBef>
                          <a:spcPts val="0"/>
                        </a:spcBef>
                        <a:spcAft>
                          <a:spcPts val="0"/>
                        </a:spcAft>
                      </a:pPr>
                      <a:r>
                        <a:rPr lang="en-US" sz="1400" spc="-5" dirty="0">
                          <a:effectLst/>
                        </a:rPr>
                        <a:t>Description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0">
                        <a:lnSpc>
                          <a:spcPts val="1455"/>
                        </a:lnSpc>
                        <a:spcBef>
                          <a:spcPts val="0"/>
                        </a:spcBef>
                        <a:spcAft>
                          <a:spcPts val="0"/>
                        </a:spcAft>
                      </a:pPr>
                      <a:r>
                        <a:rPr lang="en-US" sz="1400" spc="-5" dirty="0">
                          <a:effectLst/>
                        </a:rPr>
                        <a:t>Applicable</a:t>
                      </a:r>
                      <a:r>
                        <a:rPr lang="en-US" sz="1400" spc="-50" dirty="0">
                          <a:effectLst/>
                        </a:rPr>
                        <a:t> </a:t>
                      </a:r>
                      <a:r>
                        <a:rPr lang="en-US" sz="1400" spc="-5" dirty="0">
                          <a:effectLst/>
                        </a:rPr>
                        <a:t>Section(s)</a:t>
                      </a:r>
                      <a:r>
                        <a:rPr lang="en-US" sz="1400" spc="-45" dirty="0">
                          <a:effectLst/>
                        </a:rPr>
                        <a:t> </a:t>
                      </a:r>
                      <a:r>
                        <a:rPr lang="en-US" sz="1400" dirty="0">
                          <a:effectLst/>
                        </a:rPr>
                        <a:t>of</a:t>
                      </a:r>
                      <a:r>
                        <a:rPr lang="en-US" sz="1400" spc="-50" dirty="0">
                          <a:effectLst/>
                        </a:rPr>
                        <a:t> </a:t>
                      </a:r>
                      <a:r>
                        <a:rPr lang="en-US" sz="1400" spc="-5" dirty="0">
                          <a:effectLst/>
                        </a:rPr>
                        <a:t>Notice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95806095"/>
                  </a:ext>
                </a:extLst>
              </a:tr>
              <a:tr h="2041215">
                <a:tc>
                  <a:txBody>
                    <a:bodyPr/>
                    <a:lstStyle/>
                    <a:p>
                      <a:pPr marL="64770" marR="73025">
                        <a:spcBef>
                          <a:spcPts val="0"/>
                        </a:spcBef>
                        <a:spcAft>
                          <a:spcPts val="0"/>
                        </a:spcAft>
                      </a:pPr>
                      <a:r>
                        <a:rPr lang="en-US" sz="1600" spc="-5" dirty="0">
                          <a:effectLst/>
                        </a:rPr>
                        <a:t>Tenancy</a:t>
                      </a:r>
                      <a:r>
                        <a:rPr lang="en-US" sz="1600" spc="-30" dirty="0">
                          <a:effectLst/>
                        </a:rPr>
                        <a:t> </a:t>
                      </a:r>
                      <a:r>
                        <a:rPr lang="en-US" sz="1600" spc="-5" dirty="0">
                          <a:effectLst/>
                        </a:rPr>
                        <a:t>Screening</a:t>
                      </a:r>
                      <a:r>
                        <a:rPr lang="en-US" sz="1600" spc="-30" dirty="0">
                          <a:effectLst/>
                        </a:rPr>
                        <a:t> </a:t>
                      </a:r>
                      <a:r>
                        <a:rPr lang="en-US" sz="1600" spc="-5" dirty="0">
                          <a:effectLst/>
                        </a:rPr>
                        <a:t>and</a:t>
                      </a:r>
                      <a:r>
                        <a:rPr lang="en-US" sz="1600" spc="115" dirty="0">
                          <a:effectLst/>
                        </a:rPr>
                        <a:t> </a:t>
                      </a:r>
                      <a:r>
                        <a:rPr lang="en-US" sz="1600" spc="-5" dirty="0">
                          <a:effectLst/>
                        </a:rPr>
                        <a:t>Eviction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115570">
                        <a:spcBef>
                          <a:spcPts val="0"/>
                        </a:spcBef>
                        <a:spcAft>
                          <a:spcPts val="0"/>
                        </a:spcAft>
                      </a:pPr>
                      <a:r>
                        <a:rPr lang="en-US" sz="1600" dirty="0">
                          <a:effectLst/>
                        </a:rPr>
                        <a:t>An</a:t>
                      </a:r>
                      <a:r>
                        <a:rPr lang="en-US" sz="1600" spc="-5" dirty="0">
                          <a:effectLst/>
                        </a:rPr>
                        <a:t> Owner</a:t>
                      </a:r>
                      <a:r>
                        <a:rPr lang="en-US" sz="1600" spc="-15" dirty="0">
                          <a:effectLst/>
                        </a:rPr>
                        <a:t> </a:t>
                      </a:r>
                      <a:r>
                        <a:rPr lang="en-US" sz="1600" dirty="0">
                          <a:effectLst/>
                        </a:rPr>
                        <a:t>must</a:t>
                      </a:r>
                      <a:r>
                        <a:rPr lang="en-US" sz="1600" spc="-15" dirty="0">
                          <a:effectLst/>
                        </a:rPr>
                        <a:t> </a:t>
                      </a:r>
                      <a:r>
                        <a:rPr lang="en-US" sz="1600" spc="-5" dirty="0">
                          <a:effectLst/>
                        </a:rPr>
                        <a:t>not</a:t>
                      </a:r>
                      <a:r>
                        <a:rPr lang="en-US" sz="1600" spc="-10" dirty="0">
                          <a:effectLst/>
                        </a:rPr>
                        <a:t> </a:t>
                      </a:r>
                      <a:r>
                        <a:rPr lang="en-US" sz="1600" spc="-5" dirty="0">
                          <a:effectLst/>
                        </a:rPr>
                        <a:t>deny</a:t>
                      </a:r>
                      <a:r>
                        <a:rPr lang="en-US" sz="1600" spc="-10" dirty="0">
                          <a:effectLst/>
                        </a:rPr>
                        <a:t> </a:t>
                      </a:r>
                      <a:r>
                        <a:rPr lang="en-US" sz="1600" spc="-5" dirty="0">
                          <a:effectLst/>
                        </a:rPr>
                        <a:t>the tenancy</a:t>
                      </a:r>
                      <a:r>
                        <a:rPr lang="en-US" sz="1600" spc="-10" dirty="0">
                          <a:effectLst/>
                        </a:rPr>
                        <a:t> </a:t>
                      </a:r>
                      <a:r>
                        <a:rPr lang="en-US" sz="1600" dirty="0">
                          <a:effectLst/>
                        </a:rPr>
                        <a:t>of</a:t>
                      </a:r>
                      <a:r>
                        <a:rPr lang="en-US" sz="1600" spc="-10" dirty="0">
                          <a:effectLst/>
                        </a:rPr>
                        <a:t> </a:t>
                      </a:r>
                      <a:r>
                        <a:rPr lang="en-US" sz="1600" dirty="0">
                          <a:effectLst/>
                        </a:rPr>
                        <a:t>an</a:t>
                      </a:r>
                      <a:r>
                        <a:rPr lang="en-US" sz="1600" spc="145" dirty="0">
                          <a:effectLst/>
                        </a:rPr>
                        <a:t> </a:t>
                      </a:r>
                      <a:r>
                        <a:rPr lang="en-US" sz="1600" spc="-5" dirty="0">
                          <a:effectLst/>
                        </a:rPr>
                        <a:t>applicant,</a:t>
                      </a:r>
                      <a:r>
                        <a:rPr lang="en-US" sz="1600" spc="-20" dirty="0">
                          <a:effectLst/>
                        </a:rPr>
                        <a:t> </a:t>
                      </a:r>
                      <a:r>
                        <a:rPr lang="en-US" sz="1600" spc="-5" dirty="0">
                          <a:effectLst/>
                        </a:rPr>
                        <a:t>or </a:t>
                      </a:r>
                      <a:r>
                        <a:rPr lang="en-US" sz="1600" dirty="0">
                          <a:effectLst/>
                        </a:rPr>
                        <a:t>evict</a:t>
                      </a:r>
                      <a:r>
                        <a:rPr lang="en-US" sz="1600" spc="-15" dirty="0">
                          <a:effectLst/>
                        </a:rPr>
                        <a:t> </a:t>
                      </a:r>
                      <a:r>
                        <a:rPr lang="en-US" sz="1600" dirty="0">
                          <a:effectLst/>
                        </a:rPr>
                        <a:t>a</a:t>
                      </a:r>
                      <a:r>
                        <a:rPr lang="en-US" sz="1600" spc="-20" dirty="0">
                          <a:effectLst/>
                        </a:rPr>
                        <a:t> </a:t>
                      </a:r>
                      <a:r>
                        <a:rPr lang="en-US" sz="1600" spc="-5" dirty="0">
                          <a:effectLst/>
                        </a:rPr>
                        <a:t>tenant</a:t>
                      </a:r>
                      <a:r>
                        <a:rPr lang="en-US" sz="1600" dirty="0">
                          <a:effectLst/>
                        </a:rPr>
                        <a:t> on</a:t>
                      </a:r>
                      <a:r>
                        <a:rPr lang="en-US" sz="1600" spc="-15" dirty="0">
                          <a:effectLst/>
                        </a:rPr>
                        <a:t> </a:t>
                      </a:r>
                      <a:r>
                        <a:rPr lang="en-US" sz="1600" spc="-5" dirty="0">
                          <a:effectLst/>
                        </a:rPr>
                        <a:t>the</a:t>
                      </a:r>
                      <a:r>
                        <a:rPr lang="en-US" sz="1600" spc="-10" dirty="0">
                          <a:effectLst/>
                        </a:rPr>
                        <a:t> </a:t>
                      </a:r>
                      <a:r>
                        <a:rPr lang="en-US" sz="1600" dirty="0">
                          <a:effectLst/>
                        </a:rPr>
                        <a:t>basis</a:t>
                      </a:r>
                      <a:r>
                        <a:rPr lang="en-US" sz="1600" spc="-10" dirty="0">
                          <a:effectLst/>
                        </a:rPr>
                        <a:t> </a:t>
                      </a:r>
                      <a:r>
                        <a:rPr lang="en-US" sz="1600" spc="-5" dirty="0">
                          <a:effectLst/>
                        </a:rPr>
                        <a:t>or</a:t>
                      </a:r>
                      <a:r>
                        <a:rPr lang="en-US" sz="1600" spc="-15" dirty="0">
                          <a:effectLst/>
                        </a:rPr>
                        <a:t> </a:t>
                      </a:r>
                      <a:r>
                        <a:rPr lang="en-US" sz="1600" dirty="0">
                          <a:effectLst/>
                        </a:rPr>
                        <a:t>as</a:t>
                      </a:r>
                      <a:r>
                        <a:rPr lang="en-US" sz="1600" spc="125" dirty="0">
                          <a:effectLst/>
                        </a:rPr>
                        <a:t> </a:t>
                      </a:r>
                      <a:r>
                        <a:rPr lang="en-US" sz="1600" dirty="0">
                          <a:effectLst/>
                        </a:rPr>
                        <a:t>a</a:t>
                      </a:r>
                      <a:r>
                        <a:rPr lang="en-US" sz="1600" spc="-5" dirty="0">
                          <a:effectLst/>
                        </a:rPr>
                        <a:t> direct result</a:t>
                      </a:r>
                      <a:r>
                        <a:rPr lang="en-US" sz="1600" spc="5" dirty="0">
                          <a:effectLst/>
                        </a:rPr>
                        <a:t> </a:t>
                      </a:r>
                      <a:r>
                        <a:rPr lang="en-US" sz="1600" spc="-5" dirty="0">
                          <a:effectLst/>
                        </a:rPr>
                        <a:t>of</a:t>
                      </a:r>
                      <a:r>
                        <a:rPr lang="en-US" sz="1600" spc="-15" dirty="0">
                          <a:effectLst/>
                        </a:rPr>
                        <a:t> </a:t>
                      </a:r>
                      <a:r>
                        <a:rPr lang="en-US" sz="1600" dirty="0">
                          <a:effectLst/>
                        </a:rPr>
                        <a:t>the</a:t>
                      </a:r>
                      <a:r>
                        <a:rPr lang="en-US" sz="1600" spc="-20" dirty="0">
                          <a:effectLst/>
                        </a:rPr>
                        <a:t> </a:t>
                      </a:r>
                      <a:r>
                        <a:rPr lang="en-US" sz="1600" dirty="0">
                          <a:effectLst/>
                        </a:rPr>
                        <a:t>fact</a:t>
                      </a:r>
                      <a:r>
                        <a:rPr lang="en-US" sz="1600" spc="-30" dirty="0">
                          <a:effectLst/>
                        </a:rPr>
                        <a:t> </a:t>
                      </a:r>
                      <a:r>
                        <a:rPr lang="en-US" sz="1600" spc="-5" dirty="0">
                          <a:effectLst/>
                        </a:rPr>
                        <a:t>that the</a:t>
                      </a:r>
                      <a:r>
                        <a:rPr lang="en-US" sz="1600" spc="-20" dirty="0">
                          <a:effectLst/>
                        </a:rPr>
                        <a:t> </a:t>
                      </a:r>
                      <a:r>
                        <a:rPr lang="en-US" sz="1600" spc="-5" dirty="0">
                          <a:effectLst/>
                        </a:rPr>
                        <a:t>applicant</a:t>
                      </a:r>
                      <a:r>
                        <a:rPr lang="en-US" sz="1600" spc="-15" dirty="0">
                          <a:effectLst/>
                        </a:rPr>
                        <a:t> </a:t>
                      </a:r>
                      <a:r>
                        <a:rPr lang="en-US" sz="1600" dirty="0">
                          <a:effectLst/>
                        </a:rPr>
                        <a:t>is</a:t>
                      </a:r>
                      <a:r>
                        <a:rPr lang="en-US" sz="1600" spc="155" dirty="0">
                          <a:effectLst/>
                        </a:rPr>
                        <a:t> </a:t>
                      </a:r>
                      <a:r>
                        <a:rPr lang="en-US" sz="1600" spc="-5" dirty="0">
                          <a:effectLst/>
                        </a:rPr>
                        <a:t>or</a:t>
                      </a:r>
                      <a:r>
                        <a:rPr lang="en-US" sz="1600" spc="-10" dirty="0">
                          <a:effectLst/>
                        </a:rPr>
                        <a:t> </a:t>
                      </a:r>
                      <a:r>
                        <a:rPr lang="en-US" sz="1600" dirty="0">
                          <a:effectLst/>
                        </a:rPr>
                        <a:t>has</a:t>
                      </a:r>
                      <a:r>
                        <a:rPr lang="en-US" sz="1600" spc="-20" dirty="0">
                          <a:effectLst/>
                        </a:rPr>
                        <a:t> </a:t>
                      </a:r>
                      <a:r>
                        <a:rPr lang="en-US" sz="1600" spc="-5" dirty="0">
                          <a:effectLst/>
                        </a:rPr>
                        <a:t>been</a:t>
                      </a:r>
                      <a:r>
                        <a:rPr lang="en-US" sz="1600" dirty="0">
                          <a:effectLst/>
                        </a:rPr>
                        <a:t> a</a:t>
                      </a:r>
                      <a:r>
                        <a:rPr lang="en-US" sz="1600" spc="-20" dirty="0">
                          <a:effectLst/>
                        </a:rPr>
                        <a:t> </a:t>
                      </a:r>
                      <a:r>
                        <a:rPr lang="en-US" sz="1600" spc="-5" dirty="0">
                          <a:effectLst/>
                        </a:rPr>
                        <a:t>victim</a:t>
                      </a:r>
                      <a:r>
                        <a:rPr lang="en-US" sz="1600" spc="-20" dirty="0">
                          <a:effectLst/>
                        </a:rPr>
                        <a:t> </a:t>
                      </a:r>
                      <a:r>
                        <a:rPr lang="en-US" sz="1600" spc="-5" dirty="0">
                          <a:effectLst/>
                        </a:rPr>
                        <a:t>of</a:t>
                      </a:r>
                      <a:r>
                        <a:rPr lang="en-US" sz="1600" spc="-10" dirty="0">
                          <a:effectLst/>
                        </a:rPr>
                        <a:t> </a:t>
                      </a:r>
                      <a:r>
                        <a:rPr lang="en-US" sz="1600" spc="-5" dirty="0">
                          <a:effectLst/>
                        </a:rPr>
                        <a:t>domestic</a:t>
                      </a:r>
                      <a:r>
                        <a:rPr lang="en-US" sz="1600" spc="-10" dirty="0">
                          <a:effectLst/>
                        </a:rPr>
                        <a:t> </a:t>
                      </a:r>
                      <a:r>
                        <a:rPr lang="en-US" sz="1600" spc="-5" dirty="0">
                          <a:effectLst/>
                        </a:rPr>
                        <a:t>violence,</a:t>
                      </a:r>
                      <a:r>
                        <a:rPr lang="en-US" sz="1600" spc="215" dirty="0">
                          <a:effectLst/>
                        </a:rPr>
                        <a:t> </a:t>
                      </a:r>
                      <a:r>
                        <a:rPr lang="en-US" sz="1600" spc="-5" dirty="0">
                          <a:effectLst/>
                        </a:rPr>
                        <a:t>dating</a:t>
                      </a:r>
                      <a:r>
                        <a:rPr lang="en-US" sz="1600" spc="-10" dirty="0">
                          <a:effectLst/>
                        </a:rPr>
                        <a:t> </a:t>
                      </a:r>
                      <a:r>
                        <a:rPr lang="en-US" sz="1600" spc="-5" dirty="0">
                          <a:effectLst/>
                        </a:rPr>
                        <a:t>violence, sexual assault,</a:t>
                      </a:r>
                      <a:r>
                        <a:rPr lang="en-US" sz="1600" spc="-15" dirty="0">
                          <a:effectLst/>
                        </a:rPr>
                        <a:t> </a:t>
                      </a:r>
                      <a:r>
                        <a:rPr lang="en-US" sz="1600" spc="-5" dirty="0">
                          <a:effectLst/>
                        </a:rPr>
                        <a:t>or stalking,</a:t>
                      </a:r>
                      <a:r>
                        <a:rPr lang="en-US" sz="1600" spc="-10" dirty="0">
                          <a:effectLst/>
                        </a:rPr>
                        <a:t> if</a:t>
                      </a:r>
                      <a:r>
                        <a:rPr lang="en-US" sz="1600" spc="205" dirty="0">
                          <a:effectLst/>
                        </a:rPr>
                        <a:t> </a:t>
                      </a:r>
                      <a:r>
                        <a:rPr lang="en-US" sz="1600" dirty="0">
                          <a:effectLst/>
                        </a:rPr>
                        <a:t>the</a:t>
                      </a:r>
                      <a:r>
                        <a:rPr lang="en-US" sz="1600" spc="-25" dirty="0">
                          <a:effectLst/>
                        </a:rPr>
                        <a:t> </a:t>
                      </a:r>
                      <a:r>
                        <a:rPr lang="en-US" sz="1600" spc="-5" dirty="0">
                          <a:effectLst/>
                        </a:rPr>
                        <a:t>applicant</a:t>
                      </a:r>
                      <a:r>
                        <a:rPr lang="en-US" sz="1600" spc="-15" dirty="0">
                          <a:effectLst/>
                        </a:rPr>
                        <a:t> </a:t>
                      </a:r>
                      <a:r>
                        <a:rPr lang="en-US" sz="1600" spc="-5" dirty="0">
                          <a:effectLst/>
                        </a:rPr>
                        <a:t>or</a:t>
                      </a:r>
                      <a:r>
                        <a:rPr lang="en-US" sz="1600" spc="-20" dirty="0">
                          <a:effectLst/>
                        </a:rPr>
                        <a:t> </a:t>
                      </a:r>
                      <a:r>
                        <a:rPr lang="en-US" sz="1600" spc="-5" dirty="0">
                          <a:effectLst/>
                        </a:rPr>
                        <a:t>tenant</a:t>
                      </a:r>
                      <a:r>
                        <a:rPr lang="en-US" sz="1600" spc="-15" dirty="0">
                          <a:effectLst/>
                        </a:rPr>
                        <a:t> </a:t>
                      </a:r>
                      <a:r>
                        <a:rPr lang="en-US" sz="1600" spc="-5" dirty="0">
                          <a:effectLst/>
                        </a:rPr>
                        <a:t>otherwise</a:t>
                      </a:r>
                      <a:r>
                        <a:rPr lang="en-US" sz="1600" spc="-25" dirty="0">
                          <a:effectLst/>
                        </a:rPr>
                        <a:t> </a:t>
                      </a:r>
                      <a:r>
                        <a:rPr lang="en-US" sz="1600" spc="-5" dirty="0">
                          <a:effectLst/>
                        </a:rPr>
                        <a:t>qualifies</a:t>
                      </a:r>
                      <a:r>
                        <a:rPr lang="en-US" sz="1600" spc="215" dirty="0">
                          <a:effectLst/>
                        </a:rPr>
                        <a:t> </a:t>
                      </a:r>
                      <a:r>
                        <a:rPr lang="en-US" sz="1600" spc="-5" dirty="0">
                          <a:effectLst/>
                        </a:rPr>
                        <a:t>for</a:t>
                      </a:r>
                      <a:r>
                        <a:rPr lang="en-US" sz="1600" spc="-10" dirty="0">
                          <a:effectLst/>
                        </a:rPr>
                        <a:t> </a:t>
                      </a:r>
                      <a:r>
                        <a:rPr lang="en-US" sz="1600" spc="-5" dirty="0">
                          <a:effectLst/>
                        </a:rPr>
                        <a:t>admission,</a:t>
                      </a:r>
                      <a:r>
                        <a:rPr lang="en-US" sz="1600" spc="-15" dirty="0">
                          <a:effectLst/>
                        </a:rPr>
                        <a:t> </a:t>
                      </a:r>
                      <a:r>
                        <a:rPr lang="en-US" sz="1600" spc="-5" dirty="0">
                          <a:effectLst/>
                        </a:rPr>
                        <a:t>assistance,</a:t>
                      </a:r>
                      <a:r>
                        <a:rPr lang="en-US" sz="1600" spc="-15" dirty="0">
                          <a:effectLst/>
                        </a:rPr>
                        <a:t> </a:t>
                      </a:r>
                      <a:r>
                        <a:rPr lang="en-US" sz="1600" spc="-5" dirty="0">
                          <a:effectLst/>
                        </a:rPr>
                        <a:t>participation</a:t>
                      </a:r>
                      <a:r>
                        <a:rPr lang="en-US" sz="1600" spc="-20" dirty="0">
                          <a:effectLst/>
                        </a:rPr>
                        <a:t> </a:t>
                      </a:r>
                      <a:r>
                        <a:rPr lang="en-US" sz="1600" dirty="0">
                          <a:effectLst/>
                        </a:rPr>
                        <a:t>or</a:t>
                      </a:r>
                      <a:r>
                        <a:rPr lang="en-US" sz="1600" spc="215" dirty="0">
                          <a:effectLst/>
                        </a:rPr>
                        <a:t> </a:t>
                      </a:r>
                      <a:r>
                        <a:rPr lang="en-US" sz="1600" spc="-5" dirty="0">
                          <a:effectLst/>
                        </a:rPr>
                        <a:t>occupancy.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0">
                        <a:lnSpc>
                          <a:spcPts val="1455"/>
                        </a:lnSpc>
                        <a:spcBef>
                          <a:spcPts val="0"/>
                        </a:spcBef>
                        <a:spcAft>
                          <a:spcPts val="0"/>
                        </a:spcAft>
                      </a:pPr>
                      <a:r>
                        <a:rPr lang="en-US" sz="1600" dirty="0">
                          <a:effectLst/>
                        </a:rPr>
                        <a:t>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23586957"/>
                  </a:ext>
                </a:extLst>
              </a:tr>
              <a:tr h="2735586">
                <a:tc>
                  <a:txBody>
                    <a:bodyPr/>
                    <a:lstStyle/>
                    <a:p>
                      <a:pPr marL="64770" marR="535305">
                        <a:spcBef>
                          <a:spcPts val="0"/>
                        </a:spcBef>
                        <a:spcAft>
                          <a:spcPts val="0"/>
                        </a:spcAft>
                      </a:pPr>
                      <a:r>
                        <a:rPr lang="en-US" sz="1600" spc="-5">
                          <a:effectLst/>
                        </a:rPr>
                        <a:t>Certification</a:t>
                      </a:r>
                      <a:r>
                        <a:rPr lang="en-US" sz="1600" spc="-40">
                          <a:effectLst/>
                        </a:rPr>
                        <a:t> </a:t>
                      </a:r>
                      <a:r>
                        <a:rPr lang="en-US" sz="1600" spc="-5">
                          <a:effectLst/>
                        </a:rPr>
                        <a:t>or</a:t>
                      </a:r>
                      <a:r>
                        <a:rPr lang="en-US" sz="1600" spc="130">
                          <a:effectLst/>
                        </a:rPr>
                        <a:t> </a:t>
                      </a:r>
                      <a:r>
                        <a:rPr lang="en-US" sz="1600" spc="-5">
                          <a:effectLst/>
                        </a:rPr>
                        <a:t>Documentation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114935">
                        <a:spcBef>
                          <a:spcPts val="0"/>
                        </a:spcBef>
                        <a:spcAft>
                          <a:spcPts val="0"/>
                        </a:spcAft>
                      </a:pPr>
                      <a:r>
                        <a:rPr lang="en-US" sz="1600" spc="-5">
                          <a:effectLst/>
                        </a:rPr>
                        <a:t>Owners</a:t>
                      </a:r>
                      <a:r>
                        <a:rPr lang="en-US" sz="1600" spc="-20">
                          <a:effectLst/>
                        </a:rPr>
                        <a:t> </a:t>
                      </a:r>
                      <a:r>
                        <a:rPr lang="en-US" sz="1600">
                          <a:effectLst/>
                        </a:rPr>
                        <a:t>are</a:t>
                      </a:r>
                      <a:r>
                        <a:rPr lang="en-US" sz="1600" spc="-20">
                          <a:effectLst/>
                        </a:rPr>
                        <a:t> </a:t>
                      </a:r>
                      <a:r>
                        <a:rPr lang="en-US" sz="1600" spc="-5">
                          <a:effectLst/>
                        </a:rPr>
                        <a:t>not</a:t>
                      </a:r>
                      <a:r>
                        <a:rPr lang="en-US" sz="1600" spc="-15">
                          <a:effectLst/>
                        </a:rPr>
                        <a:t> </a:t>
                      </a:r>
                      <a:r>
                        <a:rPr lang="en-US" sz="1600" spc="-5">
                          <a:effectLst/>
                        </a:rPr>
                        <a:t>required</a:t>
                      </a:r>
                      <a:r>
                        <a:rPr lang="en-US" sz="1600" spc="-20">
                          <a:effectLst/>
                        </a:rPr>
                        <a:t> </a:t>
                      </a:r>
                      <a:r>
                        <a:rPr lang="en-US" sz="1600">
                          <a:effectLst/>
                        </a:rPr>
                        <a:t>to</a:t>
                      </a:r>
                      <a:r>
                        <a:rPr lang="en-US" sz="1600" spc="-25">
                          <a:effectLst/>
                        </a:rPr>
                        <a:t> </a:t>
                      </a:r>
                      <a:r>
                        <a:rPr lang="en-US" sz="1600">
                          <a:effectLst/>
                        </a:rPr>
                        <a:t>ask</a:t>
                      </a:r>
                      <a:r>
                        <a:rPr lang="en-US" sz="1600" spc="-25">
                          <a:effectLst/>
                        </a:rPr>
                        <a:t> </a:t>
                      </a:r>
                      <a:r>
                        <a:rPr lang="en-US" sz="1600" spc="-5">
                          <a:effectLst/>
                        </a:rPr>
                        <a:t>for</a:t>
                      </a:r>
                      <a:r>
                        <a:rPr lang="en-US" sz="1600" spc="145">
                          <a:effectLst/>
                        </a:rPr>
                        <a:t> </a:t>
                      </a:r>
                      <a:r>
                        <a:rPr lang="en-US" sz="1600" spc="-5">
                          <a:effectLst/>
                        </a:rPr>
                        <a:t>documentation</a:t>
                      </a:r>
                      <a:r>
                        <a:rPr lang="en-US" sz="1600" spc="-15">
                          <a:effectLst/>
                        </a:rPr>
                        <a:t> </a:t>
                      </a:r>
                      <a:r>
                        <a:rPr lang="en-US" sz="1600" spc="-5">
                          <a:effectLst/>
                        </a:rPr>
                        <a:t>when</a:t>
                      </a:r>
                      <a:r>
                        <a:rPr lang="en-US" sz="1600" spc="-10">
                          <a:effectLst/>
                        </a:rPr>
                        <a:t> an</a:t>
                      </a:r>
                      <a:r>
                        <a:rPr lang="en-US" sz="1600" spc="-20">
                          <a:effectLst/>
                        </a:rPr>
                        <a:t> </a:t>
                      </a:r>
                      <a:r>
                        <a:rPr lang="en-US" sz="1600" spc="-5">
                          <a:effectLst/>
                        </a:rPr>
                        <a:t>individual</a:t>
                      </a:r>
                      <a:r>
                        <a:rPr lang="en-US" sz="1600" spc="-25">
                          <a:effectLst/>
                        </a:rPr>
                        <a:t> </a:t>
                      </a:r>
                      <a:r>
                        <a:rPr lang="en-US" sz="1600" spc="-5">
                          <a:effectLst/>
                        </a:rPr>
                        <a:t>presents</a:t>
                      </a:r>
                      <a:r>
                        <a:rPr lang="en-US" sz="1600" spc="185">
                          <a:effectLst/>
                        </a:rPr>
                        <a:t> </a:t>
                      </a:r>
                      <a:r>
                        <a:rPr lang="en-US" sz="1600">
                          <a:effectLst/>
                        </a:rPr>
                        <a:t>a</a:t>
                      </a:r>
                      <a:r>
                        <a:rPr lang="en-US" sz="1600" spc="-15">
                          <a:effectLst/>
                        </a:rPr>
                        <a:t> </a:t>
                      </a:r>
                      <a:r>
                        <a:rPr lang="en-US" sz="1600" spc="-5">
                          <a:effectLst/>
                        </a:rPr>
                        <a:t>claim</a:t>
                      </a:r>
                      <a:r>
                        <a:rPr lang="en-US" sz="1600" spc="-10">
                          <a:effectLst/>
                        </a:rPr>
                        <a:t> </a:t>
                      </a:r>
                      <a:r>
                        <a:rPr lang="en-US" sz="1600" spc="-5">
                          <a:effectLst/>
                        </a:rPr>
                        <a:t>for VAWA</a:t>
                      </a:r>
                      <a:r>
                        <a:rPr lang="en-US" sz="1600" spc="-20">
                          <a:effectLst/>
                        </a:rPr>
                        <a:t> </a:t>
                      </a:r>
                      <a:r>
                        <a:rPr lang="en-US" sz="1600" spc="-5">
                          <a:effectLst/>
                        </a:rPr>
                        <a:t>protections.</a:t>
                      </a:r>
                      <a:r>
                        <a:rPr lang="en-US" sz="1600" spc="235">
                          <a:effectLst/>
                        </a:rPr>
                        <a:t> </a:t>
                      </a:r>
                      <a:r>
                        <a:rPr lang="en-US" sz="1600">
                          <a:effectLst/>
                        </a:rPr>
                        <a:t>If</a:t>
                      </a:r>
                      <a:r>
                        <a:rPr lang="en-US" sz="1600" spc="-15">
                          <a:effectLst/>
                        </a:rPr>
                        <a:t> </a:t>
                      </a:r>
                      <a:r>
                        <a:rPr lang="en-US" sz="1600" spc="-5">
                          <a:effectLst/>
                        </a:rPr>
                        <a:t>the owner</a:t>
                      </a:r>
                      <a:r>
                        <a:rPr lang="en-US" sz="1600" spc="185">
                          <a:effectLst/>
                        </a:rPr>
                        <a:t> </a:t>
                      </a:r>
                      <a:r>
                        <a:rPr lang="en-US" sz="1600" spc="-5">
                          <a:effectLst/>
                        </a:rPr>
                        <a:t>chooses</a:t>
                      </a:r>
                      <a:r>
                        <a:rPr lang="en-US" sz="1600" spc="-25">
                          <a:effectLst/>
                        </a:rPr>
                        <a:t> </a:t>
                      </a:r>
                      <a:r>
                        <a:rPr lang="en-US" sz="1600">
                          <a:effectLst/>
                        </a:rPr>
                        <a:t>to</a:t>
                      </a:r>
                      <a:r>
                        <a:rPr lang="en-US" sz="1600" spc="-5">
                          <a:effectLst/>
                        </a:rPr>
                        <a:t> request</a:t>
                      </a:r>
                      <a:r>
                        <a:rPr lang="en-US" sz="1600" spc="-20">
                          <a:effectLst/>
                        </a:rPr>
                        <a:t> </a:t>
                      </a:r>
                      <a:r>
                        <a:rPr lang="en-US" sz="1600">
                          <a:effectLst/>
                        </a:rPr>
                        <a:t>an</a:t>
                      </a:r>
                      <a:r>
                        <a:rPr lang="en-US" sz="1600" spc="-15">
                          <a:effectLst/>
                        </a:rPr>
                        <a:t> </a:t>
                      </a:r>
                      <a:r>
                        <a:rPr lang="en-US" sz="1600" spc="-5">
                          <a:effectLst/>
                        </a:rPr>
                        <a:t>individual</a:t>
                      </a:r>
                      <a:r>
                        <a:rPr lang="en-US" sz="1600" spc="-20">
                          <a:effectLst/>
                        </a:rPr>
                        <a:t> </a:t>
                      </a:r>
                      <a:r>
                        <a:rPr lang="en-US" sz="1600" spc="-5">
                          <a:effectLst/>
                        </a:rPr>
                        <a:t>to</a:t>
                      </a:r>
                      <a:r>
                        <a:rPr lang="en-US" sz="1600" spc="155">
                          <a:effectLst/>
                        </a:rPr>
                        <a:t> </a:t>
                      </a:r>
                      <a:r>
                        <a:rPr lang="en-US" sz="1600" spc="-5">
                          <a:effectLst/>
                        </a:rPr>
                        <a:t>document</a:t>
                      </a:r>
                      <a:r>
                        <a:rPr lang="en-US" sz="1600" spc="-20">
                          <a:effectLst/>
                        </a:rPr>
                        <a:t> </a:t>
                      </a:r>
                      <a:r>
                        <a:rPr lang="en-US" sz="1600" spc="-5">
                          <a:effectLst/>
                        </a:rPr>
                        <a:t>their</a:t>
                      </a:r>
                      <a:r>
                        <a:rPr lang="en-US" sz="1600" spc="-10">
                          <a:effectLst/>
                        </a:rPr>
                        <a:t> </a:t>
                      </a:r>
                      <a:r>
                        <a:rPr lang="en-US" sz="1600" spc="-5">
                          <a:effectLst/>
                        </a:rPr>
                        <a:t>claim</a:t>
                      </a:r>
                      <a:r>
                        <a:rPr lang="en-US" sz="1600" spc="-25">
                          <a:effectLst/>
                        </a:rPr>
                        <a:t> </a:t>
                      </a:r>
                      <a:r>
                        <a:rPr lang="en-US" sz="1600" spc="-5">
                          <a:effectLst/>
                        </a:rPr>
                        <a:t>of</a:t>
                      </a:r>
                      <a:r>
                        <a:rPr lang="en-US" sz="1600" spc="-20">
                          <a:effectLst/>
                        </a:rPr>
                        <a:t> </a:t>
                      </a:r>
                      <a:r>
                        <a:rPr lang="en-US" sz="1600" spc="-5">
                          <a:effectLst/>
                        </a:rPr>
                        <a:t>domestic</a:t>
                      </a:r>
                      <a:r>
                        <a:rPr lang="en-US" sz="1600" spc="-15">
                          <a:effectLst/>
                        </a:rPr>
                        <a:t> </a:t>
                      </a:r>
                      <a:r>
                        <a:rPr lang="en-US" sz="1600" spc="-5">
                          <a:effectLst/>
                        </a:rPr>
                        <a:t>violence,</a:t>
                      </a:r>
                      <a:r>
                        <a:rPr lang="en-US" sz="1600" spc="255">
                          <a:effectLst/>
                        </a:rPr>
                        <a:t> </a:t>
                      </a:r>
                      <a:r>
                        <a:rPr lang="en-US" sz="1600" spc="-5">
                          <a:effectLst/>
                        </a:rPr>
                        <a:t>dating</a:t>
                      </a:r>
                      <a:r>
                        <a:rPr lang="en-US" sz="1600" spc="-15">
                          <a:effectLst/>
                        </a:rPr>
                        <a:t> </a:t>
                      </a:r>
                      <a:r>
                        <a:rPr lang="en-US" sz="1600" spc="-5">
                          <a:effectLst/>
                        </a:rPr>
                        <a:t>violence, sexual assault,</a:t>
                      </a:r>
                      <a:r>
                        <a:rPr lang="en-US" sz="1600" spc="-20">
                          <a:effectLst/>
                        </a:rPr>
                        <a:t> </a:t>
                      </a:r>
                      <a:r>
                        <a:rPr lang="en-US" sz="1600" spc="-5">
                          <a:effectLst/>
                        </a:rPr>
                        <a:t>or stalking,</a:t>
                      </a:r>
                      <a:r>
                        <a:rPr lang="en-US" sz="1600" spc="225">
                          <a:effectLst/>
                        </a:rPr>
                        <a:t> </a:t>
                      </a:r>
                      <a:r>
                        <a:rPr lang="en-US" sz="1600">
                          <a:effectLst/>
                        </a:rPr>
                        <a:t>the</a:t>
                      </a:r>
                      <a:r>
                        <a:rPr lang="en-US" sz="1600" spc="-25">
                          <a:effectLst/>
                        </a:rPr>
                        <a:t> </a:t>
                      </a:r>
                      <a:r>
                        <a:rPr lang="en-US" sz="1600" spc="-5">
                          <a:effectLst/>
                        </a:rPr>
                        <a:t>owner</a:t>
                      </a:r>
                      <a:r>
                        <a:rPr lang="en-US" sz="1600" spc="-20">
                          <a:effectLst/>
                        </a:rPr>
                        <a:t> </a:t>
                      </a:r>
                      <a:r>
                        <a:rPr lang="en-US" sz="1600" spc="-5">
                          <a:effectLst/>
                        </a:rPr>
                        <a:t>must make</a:t>
                      </a:r>
                      <a:r>
                        <a:rPr lang="en-US" sz="1600" spc="-10">
                          <a:effectLst/>
                        </a:rPr>
                        <a:t> such </a:t>
                      </a:r>
                      <a:r>
                        <a:rPr lang="en-US" sz="1600" spc="-5">
                          <a:effectLst/>
                        </a:rPr>
                        <a:t>request</a:t>
                      </a:r>
                      <a:r>
                        <a:rPr lang="en-US" sz="1600" spc="-20">
                          <a:effectLst/>
                        </a:rPr>
                        <a:t> </a:t>
                      </a:r>
                      <a:r>
                        <a:rPr lang="en-US" sz="1600">
                          <a:effectLst/>
                        </a:rPr>
                        <a:t>in</a:t>
                      </a:r>
                      <a:r>
                        <a:rPr lang="en-US" sz="1600" spc="155">
                          <a:effectLst/>
                        </a:rPr>
                        <a:t> </a:t>
                      </a:r>
                      <a:r>
                        <a:rPr lang="en-US" sz="1600" spc="-5">
                          <a:effectLst/>
                        </a:rPr>
                        <a:t>writing.</a:t>
                      </a:r>
                      <a:r>
                        <a:rPr lang="en-US" sz="1600" spc="255">
                          <a:effectLst/>
                        </a:rPr>
                        <a:t> </a:t>
                      </a:r>
                      <a:r>
                        <a:rPr lang="en-US" sz="1600" spc="-5">
                          <a:effectLst/>
                        </a:rPr>
                        <a:t>The</a:t>
                      </a:r>
                      <a:r>
                        <a:rPr lang="en-US" sz="1600" spc="-20">
                          <a:effectLst/>
                        </a:rPr>
                        <a:t> </a:t>
                      </a:r>
                      <a:r>
                        <a:rPr lang="en-US" sz="1600" spc="-5">
                          <a:effectLst/>
                        </a:rPr>
                        <a:t>individual</a:t>
                      </a:r>
                      <a:r>
                        <a:rPr lang="en-US" sz="1600" spc="-25">
                          <a:effectLst/>
                        </a:rPr>
                        <a:t> </a:t>
                      </a:r>
                      <a:r>
                        <a:rPr lang="en-US" sz="1600">
                          <a:effectLst/>
                        </a:rPr>
                        <a:t>may</a:t>
                      </a:r>
                      <a:r>
                        <a:rPr lang="en-US" sz="1600" spc="-10">
                          <a:effectLst/>
                        </a:rPr>
                        <a:t> </a:t>
                      </a:r>
                      <a:r>
                        <a:rPr lang="en-US" sz="1600" spc="-5">
                          <a:effectLst/>
                        </a:rPr>
                        <a:t>satisfy</a:t>
                      </a:r>
                      <a:r>
                        <a:rPr lang="en-US" sz="1600" spc="-20">
                          <a:effectLst/>
                        </a:rPr>
                        <a:t> </a:t>
                      </a:r>
                      <a:r>
                        <a:rPr lang="en-US" sz="1600">
                          <a:effectLst/>
                        </a:rPr>
                        <a:t>this</a:t>
                      </a:r>
                      <a:r>
                        <a:rPr lang="en-US" sz="1600" spc="225">
                          <a:effectLst/>
                        </a:rPr>
                        <a:t> </a:t>
                      </a:r>
                      <a:r>
                        <a:rPr lang="en-US" sz="1600" spc="-5">
                          <a:effectLst/>
                        </a:rPr>
                        <a:t>request</a:t>
                      </a:r>
                      <a:r>
                        <a:rPr lang="en-US" sz="1600" spc="-25">
                          <a:effectLst/>
                        </a:rPr>
                        <a:t> </a:t>
                      </a:r>
                      <a:r>
                        <a:rPr lang="en-US" sz="1600">
                          <a:effectLst/>
                        </a:rPr>
                        <a:t>by</a:t>
                      </a:r>
                      <a:r>
                        <a:rPr lang="en-US" sz="1600" spc="-15">
                          <a:effectLst/>
                        </a:rPr>
                        <a:t> </a:t>
                      </a:r>
                      <a:r>
                        <a:rPr lang="en-US" sz="1600" spc="-5">
                          <a:effectLst/>
                        </a:rPr>
                        <a:t>providing</a:t>
                      </a:r>
                      <a:r>
                        <a:rPr lang="en-US" sz="1600" spc="-20">
                          <a:effectLst/>
                        </a:rPr>
                        <a:t> </a:t>
                      </a:r>
                      <a:r>
                        <a:rPr lang="en-US" sz="1600">
                          <a:effectLst/>
                        </a:rPr>
                        <a:t>any</a:t>
                      </a:r>
                      <a:r>
                        <a:rPr lang="en-US" sz="1600" spc="-30">
                          <a:effectLst/>
                        </a:rPr>
                        <a:t> </a:t>
                      </a:r>
                      <a:r>
                        <a:rPr lang="en-US" sz="1600">
                          <a:effectLst/>
                        </a:rPr>
                        <a:t>one</a:t>
                      </a:r>
                      <a:r>
                        <a:rPr lang="en-US" sz="1600" spc="-25">
                          <a:effectLst/>
                        </a:rPr>
                        <a:t> </a:t>
                      </a:r>
                      <a:r>
                        <a:rPr lang="en-US" sz="1600" spc="-5">
                          <a:effectLst/>
                        </a:rPr>
                        <a:t>document</a:t>
                      </a:r>
                      <a:r>
                        <a:rPr lang="en-US" sz="1600" spc="-20">
                          <a:effectLst/>
                        </a:rPr>
                        <a:t> </a:t>
                      </a:r>
                      <a:r>
                        <a:rPr lang="en-US" sz="1600">
                          <a:effectLst/>
                        </a:rPr>
                        <a:t>type</a:t>
                      </a:r>
                      <a:r>
                        <a:rPr lang="en-US" sz="1600" spc="125">
                          <a:effectLst/>
                        </a:rPr>
                        <a:t> </a:t>
                      </a:r>
                      <a:r>
                        <a:rPr lang="en-US" sz="1600">
                          <a:effectLst/>
                        </a:rPr>
                        <a:t>listed</a:t>
                      </a:r>
                      <a:r>
                        <a:rPr lang="en-US" sz="1600" spc="-20">
                          <a:effectLst/>
                        </a:rPr>
                        <a:t> </a:t>
                      </a:r>
                      <a:r>
                        <a:rPr lang="en-US" sz="1600" spc="-5">
                          <a:effectLst/>
                        </a:rPr>
                        <a:t>under</a:t>
                      </a:r>
                      <a:r>
                        <a:rPr lang="en-US" sz="1600" spc="-20">
                          <a:effectLst/>
                        </a:rPr>
                        <a:t> </a:t>
                      </a:r>
                      <a:r>
                        <a:rPr lang="en-US" sz="1600">
                          <a:effectLst/>
                        </a:rPr>
                        <a:t>24</a:t>
                      </a:r>
                      <a:r>
                        <a:rPr lang="en-US" sz="1600" spc="-20">
                          <a:effectLst/>
                        </a:rPr>
                        <a:t> </a:t>
                      </a:r>
                      <a:r>
                        <a:rPr lang="en-US" sz="1600" spc="-5">
                          <a:effectLst/>
                        </a:rPr>
                        <a:t>CFR</a:t>
                      </a:r>
                      <a:r>
                        <a:rPr lang="en-US" sz="1600" spc="-15">
                          <a:effectLst/>
                        </a:rPr>
                        <a:t> </a:t>
                      </a:r>
                      <a:r>
                        <a:rPr lang="en-US" sz="1600" spc="-5">
                          <a:effectLst/>
                        </a:rPr>
                        <a:t>5.2007(b)(1).</a:t>
                      </a:r>
                      <a:r>
                        <a:rPr lang="en-US" sz="1600" spc="-20">
                          <a:effectLst/>
                        </a:rPr>
                        <a:t> </a:t>
                      </a:r>
                      <a:r>
                        <a:rPr lang="en-US" sz="1600" spc="-5">
                          <a:effectLst/>
                        </a:rPr>
                        <a:t>Exceptions</a:t>
                      </a:r>
                      <a:r>
                        <a:rPr lang="en-US" sz="1600" spc="175">
                          <a:effectLst/>
                        </a:rPr>
                        <a:t> </a:t>
                      </a:r>
                      <a:r>
                        <a:rPr lang="en-US" sz="1600">
                          <a:effectLst/>
                        </a:rPr>
                        <a:t>to</a:t>
                      </a:r>
                      <a:r>
                        <a:rPr lang="en-US" sz="1600" spc="-15">
                          <a:effectLst/>
                        </a:rPr>
                        <a:t> </a:t>
                      </a:r>
                      <a:r>
                        <a:rPr lang="en-US" sz="1600">
                          <a:effectLst/>
                        </a:rPr>
                        <a:t>this</a:t>
                      </a:r>
                      <a:r>
                        <a:rPr lang="en-US" sz="1600" spc="-20">
                          <a:effectLst/>
                        </a:rPr>
                        <a:t> </a:t>
                      </a:r>
                      <a:r>
                        <a:rPr lang="en-US" sz="1600" spc="-5">
                          <a:effectLst/>
                        </a:rPr>
                        <a:t>provision </a:t>
                      </a:r>
                      <a:r>
                        <a:rPr lang="en-US" sz="1600" spc="-10">
                          <a:effectLst/>
                        </a:rPr>
                        <a:t>in</a:t>
                      </a:r>
                      <a:r>
                        <a:rPr lang="en-US" sz="1600" spc="-5">
                          <a:effectLst/>
                        </a:rPr>
                        <a:t> cases</a:t>
                      </a:r>
                      <a:r>
                        <a:rPr lang="en-US" sz="1600" spc="-20">
                          <a:effectLst/>
                        </a:rPr>
                        <a:t> </a:t>
                      </a:r>
                      <a:r>
                        <a:rPr lang="en-US" sz="1600" spc="-5">
                          <a:effectLst/>
                        </a:rPr>
                        <a:t>of</a:t>
                      </a:r>
                      <a:r>
                        <a:rPr lang="en-US" sz="1600">
                          <a:effectLst/>
                        </a:rPr>
                        <a:t> </a:t>
                      </a:r>
                      <a:r>
                        <a:rPr lang="en-US" sz="1600" spc="-5">
                          <a:effectLst/>
                        </a:rPr>
                        <a:t>conflicting</a:t>
                      </a:r>
                      <a:r>
                        <a:rPr lang="en-US" sz="1600" spc="165">
                          <a:effectLst/>
                        </a:rPr>
                        <a:t> </a:t>
                      </a:r>
                      <a:r>
                        <a:rPr lang="en-US" sz="1600" spc="-5">
                          <a:effectLst/>
                        </a:rPr>
                        <a:t>documentation.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0">
                        <a:lnSpc>
                          <a:spcPts val="1455"/>
                        </a:lnSpc>
                        <a:spcBef>
                          <a:spcPts val="0"/>
                        </a:spcBef>
                        <a:spcAft>
                          <a:spcPts val="0"/>
                        </a:spcAft>
                      </a:pPr>
                      <a:r>
                        <a:rPr lang="en-US" sz="1600" dirty="0" smtClean="0">
                          <a:effectLst/>
                        </a:rPr>
                        <a:t>8     HUD 5382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54036322"/>
                  </a:ext>
                </a:extLst>
              </a:tr>
              <a:tr h="1143577">
                <a:tc>
                  <a:txBody>
                    <a:bodyPr/>
                    <a:lstStyle/>
                    <a:p>
                      <a:pPr marL="64770" marR="0">
                        <a:lnSpc>
                          <a:spcPts val="1455"/>
                        </a:lnSpc>
                        <a:spcBef>
                          <a:spcPts val="0"/>
                        </a:spcBef>
                        <a:spcAft>
                          <a:spcPts val="0"/>
                        </a:spcAft>
                      </a:pPr>
                      <a:r>
                        <a:rPr lang="en-US" sz="1600" spc="-5">
                          <a:effectLst/>
                        </a:rPr>
                        <a:t>Victim</a:t>
                      </a:r>
                      <a:r>
                        <a:rPr lang="en-US" sz="1600" spc="-80">
                          <a:effectLst/>
                        </a:rPr>
                        <a:t> </a:t>
                      </a:r>
                      <a:r>
                        <a:rPr lang="en-US" sz="1600" spc="-5">
                          <a:effectLst/>
                        </a:rPr>
                        <a:t>Confidentiality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66675">
                        <a:spcBef>
                          <a:spcPts val="0"/>
                        </a:spcBef>
                        <a:spcAft>
                          <a:spcPts val="0"/>
                        </a:spcAft>
                      </a:pPr>
                      <a:r>
                        <a:rPr lang="en-US" sz="1600" spc="-5">
                          <a:effectLst/>
                        </a:rPr>
                        <a:t>Information</a:t>
                      </a:r>
                      <a:r>
                        <a:rPr lang="en-US" sz="1600" spc="-10">
                          <a:effectLst/>
                        </a:rPr>
                        <a:t> </a:t>
                      </a:r>
                      <a:r>
                        <a:rPr lang="en-US" sz="1600" spc="-5">
                          <a:effectLst/>
                        </a:rPr>
                        <a:t>submitted</a:t>
                      </a:r>
                      <a:r>
                        <a:rPr lang="en-US" sz="1600" spc="-20">
                          <a:effectLst/>
                        </a:rPr>
                        <a:t> </a:t>
                      </a:r>
                      <a:r>
                        <a:rPr lang="en-US" sz="1600" spc="-5">
                          <a:effectLst/>
                        </a:rPr>
                        <a:t>to</a:t>
                      </a:r>
                      <a:r>
                        <a:rPr lang="en-US" sz="1600" spc="-10">
                          <a:effectLst/>
                        </a:rPr>
                        <a:t> </a:t>
                      </a:r>
                      <a:r>
                        <a:rPr lang="en-US" sz="1600" spc="5">
                          <a:effectLst/>
                        </a:rPr>
                        <a:t>an</a:t>
                      </a:r>
                      <a:r>
                        <a:rPr lang="en-US" sz="1600" spc="-20">
                          <a:effectLst/>
                        </a:rPr>
                        <a:t> </a:t>
                      </a:r>
                      <a:r>
                        <a:rPr lang="en-US" sz="1600" spc="-5">
                          <a:effectLst/>
                        </a:rPr>
                        <a:t>owner,</a:t>
                      </a:r>
                      <a:r>
                        <a:rPr lang="en-US" sz="1600" spc="-25">
                          <a:effectLst/>
                        </a:rPr>
                        <a:t> </a:t>
                      </a:r>
                      <a:r>
                        <a:rPr lang="en-US" sz="1600" spc="-5">
                          <a:effectLst/>
                        </a:rPr>
                        <a:t>including</a:t>
                      </a:r>
                      <a:r>
                        <a:rPr lang="en-US" sz="1600" spc="205">
                          <a:effectLst/>
                        </a:rPr>
                        <a:t> </a:t>
                      </a:r>
                      <a:r>
                        <a:rPr lang="en-US" sz="1600">
                          <a:effectLst/>
                        </a:rPr>
                        <a:t>the</a:t>
                      </a:r>
                      <a:r>
                        <a:rPr lang="en-US" sz="1600" spc="-20">
                          <a:effectLst/>
                        </a:rPr>
                        <a:t> </a:t>
                      </a:r>
                      <a:r>
                        <a:rPr lang="en-US" sz="1600">
                          <a:effectLst/>
                        </a:rPr>
                        <a:t>fact</a:t>
                      </a:r>
                      <a:r>
                        <a:rPr lang="en-US" sz="1600" spc="-10">
                          <a:effectLst/>
                        </a:rPr>
                        <a:t> </a:t>
                      </a:r>
                      <a:r>
                        <a:rPr lang="en-US" sz="1600" spc="-5">
                          <a:effectLst/>
                        </a:rPr>
                        <a:t>that</a:t>
                      </a:r>
                      <a:r>
                        <a:rPr lang="en-US" sz="1600" spc="-10">
                          <a:effectLst/>
                        </a:rPr>
                        <a:t> </a:t>
                      </a:r>
                      <a:r>
                        <a:rPr lang="en-US" sz="1600">
                          <a:effectLst/>
                        </a:rPr>
                        <a:t>an</a:t>
                      </a:r>
                      <a:r>
                        <a:rPr lang="en-US" sz="1600" spc="-15">
                          <a:effectLst/>
                        </a:rPr>
                        <a:t> </a:t>
                      </a:r>
                      <a:r>
                        <a:rPr lang="en-US" sz="1600" spc="-5">
                          <a:effectLst/>
                        </a:rPr>
                        <a:t>individual </a:t>
                      </a:r>
                      <a:r>
                        <a:rPr lang="en-US" sz="1600">
                          <a:effectLst/>
                        </a:rPr>
                        <a:t>is</a:t>
                      </a:r>
                      <a:r>
                        <a:rPr lang="en-US" sz="1600" spc="-5">
                          <a:effectLst/>
                        </a:rPr>
                        <a:t> </a:t>
                      </a:r>
                      <a:r>
                        <a:rPr lang="en-US" sz="1600">
                          <a:effectLst/>
                        </a:rPr>
                        <a:t>a</a:t>
                      </a:r>
                      <a:r>
                        <a:rPr lang="en-US" sz="1600" spc="-10">
                          <a:effectLst/>
                        </a:rPr>
                        <a:t> </a:t>
                      </a:r>
                      <a:r>
                        <a:rPr lang="en-US" sz="1600" spc="-5">
                          <a:effectLst/>
                        </a:rPr>
                        <a:t>victim</a:t>
                      </a:r>
                      <a:r>
                        <a:rPr lang="en-US" sz="1600">
                          <a:effectLst/>
                        </a:rPr>
                        <a:t> </a:t>
                      </a:r>
                      <a:r>
                        <a:rPr lang="en-US" sz="1600" spc="-5">
                          <a:effectLst/>
                        </a:rPr>
                        <a:t>of</a:t>
                      </a:r>
                      <a:r>
                        <a:rPr lang="en-US" sz="1600" spc="135">
                          <a:effectLst/>
                        </a:rPr>
                        <a:t> </a:t>
                      </a:r>
                      <a:r>
                        <a:rPr lang="en-US" sz="1600" spc="-5">
                          <a:effectLst/>
                        </a:rPr>
                        <a:t>domestic</a:t>
                      </a:r>
                      <a:r>
                        <a:rPr lang="en-US" sz="1600" spc="-15">
                          <a:effectLst/>
                        </a:rPr>
                        <a:t> </a:t>
                      </a:r>
                      <a:r>
                        <a:rPr lang="en-US" sz="1600" spc="-5">
                          <a:effectLst/>
                        </a:rPr>
                        <a:t>violence,</a:t>
                      </a:r>
                      <a:r>
                        <a:rPr lang="en-US" sz="1600" spc="-25">
                          <a:effectLst/>
                        </a:rPr>
                        <a:t> </a:t>
                      </a:r>
                      <a:r>
                        <a:rPr lang="en-US" sz="1600" spc="-5">
                          <a:effectLst/>
                        </a:rPr>
                        <a:t>dating</a:t>
                      </a:r>
                      <a:r>
                        <a:rPr lang="en-US" sz="1600" spc="-10">
                          <a:effectLst/>
                        </a:rPr>
                        <a:t> </a:t>
                      </a:r>
                      <a:r>
                        <a:rPr lang="en-US" sz="1600" spc="-5">
                          <a:effectLst/>
                        </a:rPr>
                        <a:t>violence,</a:t>
                      </a:r>
                      <a:r>
                        <a:rPr lang="en-US" sz="1600" spc="-25">
                          <a:effectLst/>
                        </a:rPr>
                        <a:t> </a:t>
                      </a:r>
                      <a:r>
                        <a:rPr lang="en-US" sz="1600" spc="-5">
                          <a:effectLst/>
                        </a:rPr>
                        <a:t>sexual</a:t>
                      </a:r>
                      <a:r>
                        <a:rPr lang="en-US" sz="1600" spc="245">
                          <a:effectLst/>
                        </a:rPr>
                        <a:t> </a:t>
                      </a:r>
                      <a:r>
                        <a:rPr lang="en-US" sz="1600">
                          <a:effectLst/>
                        </a:rPr>
                        <a:t>assault,</a:t>
                      </a:r>
                      <a:r>
                        <a:rPr lang="en-US" sz="1600" spc="-20">
                          <a:effectLst/>
                        </a:rPr>
                        <a:t> </a:t>
                      </a:r>
                      <a:r>
                        <a:rPr lang="en-US" sz="1600" spc="-5">
                          <a:effectLst/>
                        </a:rPr>
                        <a:t>or stalking,</a:t>
                      </a:r>
                      <a:r>
                        <a:rPr lang="en-US" sz="1600">
                          <a:effectLst/>
                        </a:rPr>
                        <a:t> </a:t>
                      </a:r>
                      <a:r>
                        <a:rPr lang="en-US" sz="1600" spc="-5">
                          <a:effectLst/>
                        </a:rPr>
                        <a:t>must</a:t>
                      </a:r>
                      <a:r>
                        <a:rPr lang="en-US" sz="1600" spc="-15">
                          <a:effectLst/>
                        </a:rPr>
                        <a:t> </a:t>
                      </a:r>
                      <a:r>
                        <a:rPr lang="en-US" sz="1600">
                          <a:effectLst/>
                        </a:rPr>
                        <a:t>be</a:t>
                      </a:r>
                      <a:r>
                        <a:rPr lang="en-US" sz="1600" spc="-15">
                          <a:effectLst/>
                        </a:rPr>
                        <a:t> </a:t>
                      </a:r>
                      <a:r>
                        <a:rPr lang="en-US" sz="1600" spc="-5">
                          <a:effectLst/>
                        </a:rPr>
                        <a:t>maintained</a:t>
                      </a:r>
                      <a:r>
                        <a:rPr lang="en-US" sz="1600">
                          <a:effectLst/>
                        </a:rPr>
                        <a:t> </a:t>
                      </a:r>
                      <a:r>
                        <a:rPr lang="en-US" sz="1600" spc="-10">
                          <a:effectLst/>
                        </a:rPr>
                        <a:t>in</a:t>
                      </a:r>
                      <a:r>
                        <a:rPr lang="en-US" sz="1600" spc="155">
                          <a:effectLst/>
                        </a:rPr>
                        <a:t> </a:t>
                      </a:r>
                      <a:r>
                        <a:rPr lang="en-US" sz="1600" spc="-5">
                          <a:effectLst/>
                        </a:rPr>
                        <a:t>confidence.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4770" marR="0">
                        <a:lnSpc>
                          <a:spcPts val="1455"/>
                        </a:lnSpc>
                        <a:spcBef>
                          <a:spcPts val="0"/>
                        </a:spcBef>
                        <a:spcAft>
                          <a:spcPts val="0"/>
                        </a:spcAft>
                      </a:pPr>
                      <a:r>
                        <a:rPr lang="en-US" sz="1600" dirty="0">
                          <a:effectLst/>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48180031"/>
                  </a:ext>
                </a:extLst>
              </a:tr>
            </a:tbl>
          </a:graphicData>
        </a:graphic>
      </p:graphicFrame>
      <p:sp>
        <p:nvSpPr>
          <p:cNvPr id="5" name="Rectangle 1"/>
          <p:cNvSpPr>
            <a:spLocks noChangeArrowheads="1"/>
          </p:cNvSpPr>
          <p:nvPr/>
        </p:nvSpPr>
        <p:spPr bwMode="auto">
          <a:xfrm>
            <a:off x="35791" y="-554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148447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b="1" dirty="0" smtClean="0"/>
              <a:t>Notification of Rights: Applicants </a:t>
            </a:r>
            <a:br>
              <a:rPr lang="en-US" sz="6000" b="1" dirty="0" smtClean="0"/>
            </a:br>
            <a:r>
              <a:rPr lang="en-US" sz="6000" b="1" dirty="0" smtClean="0"/>
              <a:t>HUD-5380 </a:t>
            </a:r>
            <a:r>
              <a:rPr lang="en-US" b="1" dirty="0" smtClean="0"/>
              <a:t>(page 19 of Notice</a:t>
            </a:r>
            <a:r>
              <a:rPr lang="en-US" dirty="0" smtClean="0"/>
              <a:t>)</a:t>
            </a:r>
            <a:endParaRPr lang="en-US" dirty="0"/>
          </a:p>
        </p:txBody>
      </p:sp>
      <p:sp>
        <p:nvSpPr>
          <p:cNvPr id="3" name="Content Placeholder 2"/>
          <p:cNvSpPr>
            <a:spLocks noGrp="1"/>
          </p:cNvSpPr>
          <p:nvPr>
            <p:ph idx="1"/>
          </p:nvPr>
        </p:nvSpPr>
        <p:spPr>
          <a:xfrm>
            <a:off x="838200" y="2419926"/>
            <a:ext cx="10515600" cy="3823297"/>
          </a:xfrm>
        </p:spPr>
        <p:txBody>
          <a:bodyPr>
            <a:normAutofit fontScale="92500" lnSpcReduction="20000"/>
          </a:bodyPr>
          <a:lstStyle/>
          <a:p>
            <a:r>
              <a:rPr lang="en-US" sz="4000" dirty="0" smtClean="0"/>
              <a:t>At time applicant is denied assistance or admission </a:t>
            </a:r>
          </a:p>
          <a:p>
            <a:r>
              <a:rPr lang="en-US" sz="4000" dirty="0" smtClean="0"/>
              <a:t>At the time of admission  or assistance received</a:t>
            </a:r>
          </a:p>
          <a:p>
            <a:r>
              <a:rPr lang="en-US" sz="4000" dirty="0" smtClean="0"/>
              <a:t>With</a:t>
            </a:r>
            <a:r>
              <a:rPr lang="en-US" sz="4000" u="sng" dirty="0" smtClean="0"/>
              <a:t> any </a:t>
            </a:r>
            <a:r>
              <a:rPr lang="en-US" sz="4000" dirty="0" smtClean="0"/>
              <a:t>PHA notice of eviction or termination of assistance  (Termination for non payment)</a:t>
            </a:r>
          </a:p>
          <a:p>
            <a:r>
              <a:rPr lang="en-US" sz="4000" dirty="0" smtClean="0">
                <a:solidFill>
                  <a:srgbClr val="FF0000"/>
                </a:solidFill>
              </a:rPr>
              <a:t>Not required at Annual Re-Examination except during the implementing year. All existing participants required to be notified by 12/16/2017 (Notice PIH 2017-08) </a:t>
            </a:r>
          </a:p>
          <a:p>
            <a:endParaRPr lang="en-US" sz="4000" dirty="0">
              <a:solidFill>
                <a:srgbClr val="FF0000"/>
              </a:solidFill>
            </a:endParaRPr>
          </a:p>
          <a:p>
            <a:endParaRPr lang="en-US" sz="4000" dirty="0" smtClean="0"/>
          </a:p>
          <a:p>
            <a:pPr marL="0" indent="0">
              <a:buNone/>
            </a:pPr>
            <a:endParaRPr lang="en-US" sz="4000" dirty="0" smtClean="0"/>
          </a:p>
          <a:p>
            <a:endParaRPr lang="en-US" sz="4000" dirty="0"/>
          </a:p>
        </p:txBody>
      </p:sp>
    </p:spTree>
    <p:extLst>
      <p:ext uri="{BB962C8B-B14F-4D97-AF65-F5344CB8AC3E}">
        <p14:creationId xmlns:p14="http://schemas.microsoft.com/office/powerpoint/2010/main" val="31428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t>VAWA Rights Notification </a:t>
            </a:r>
            <a:br>
              <a:rPr lang="en-US" sz="4800" b="1" dirty="0" smtClean="0"/>
            </a:br>
            <a:r>
              <a:rPr lang="en-US" sz="4800" b="1" dirty="0" smtClean="0"/>
              <a:t>Who do you notify? </a:t>
            </a:r>
            <a:r>
              <a:rPr lang="en-US" sz="3600" b="1" dirty="0" smtClean="0"/>
              <a:t>(page 18 of Notice)</a:t>
            </a:r>
            <a:endParaRPr lang="en-US" sz="3600" b="1" dirty="0"/>
          </a:p>
        </p:txBody>
      </p:sp>
      <p:sp>
        <p:nvSpPr>
          <p:cNvPr id="3" name="Content Placeholder 2"/>
          <p:cNvSpPr>
            <a:spLocks noGrp="1"/>
          </p:cNvSpPr>
          <p:nvPr>
            <p:ph idx="1"/>
          </p:nvPr>
        </p:nvSpPr>
        <p:spPr>
          <a:xfrm>
            <a:off x="838200" y="2292625"/>
            <a:ext cx="10515600" cy="4003607"/>
          </a:xfrm>
        </p:spPr>
        <p:txBody>
          <a:bodyPr>
            <a:normAutofit fontScale="92500" lnSpcReduction="20000"/>
          </a:bodyPr>
          <a:lstStyle/>
          <a:p>
            <a:r>
              <a:rPr lang="en-US" sz="4400" dirty="0" smtClean="0"/>
              <a:t>All </a:t>
            </a:r>
            <a:r>
              <a:rPr lang="en-US" sz="4400" u="sng" dirty="0" smtClean="0"/>
              <a:t>Adult </a:t>
            </a:r>
            <a:r>
              <a:rPr lang="en-US" sz="4400" u="sng" dirty="0"/>
              <a:t>A</a:t>
            </a:r>
            <a:r>
              <a:rPr lang="en-US" sz="4400" u="sng" dirty="0" smtClean="0"/>
              <a:t>pplicants</a:t>
            </a:r>
            <a:r>
              <a:rPr lang="en-US" sz="4400" dirty="0" smtClean="0"/>
              <a:t> for Public Housing, HCV and PBV</a:t>
            </a:r>
          </a:p>
          <a:p>
            <a:r>
              <a:rPr lang="en-US" sz="4400" dirty="0" smtClean="0"/>
              <a:t>All </a:t>
            </a:r>
            <a:r>
              <a:rPr lang="en-US" sz="4400" u="sng" dirty="0" smtClean="0"/>
              <a:t>Adult Tenants</a:t>
            </a:r>
            <a:r>
              <a:rPr lang="en-US" sz="4400" dirty="0" smtClean="0"/>
              <a:t> of Public Housing HCV and PBV</a:t>
            </a:r>
          </a:p>
          <a:p>
            <a:pPr marL="0" indent="0">
              <a:buNone/>
            </a:pPr>
            <a:endParaRPr lang="en-US" sz="4400" dirty="0" smtClean="0"/>
          </a:p>
          <a:p>
            <a:endParaRPr lang="en-US" dirty="0"/>
          </a:p>
          <a:p>
            <a:r>
              <a:rPr lang="en-US" dirty="0" smtClean="0"/>
              <a:t>(Note VAWA also applies to certain Tax Credit </a:t>
            </a:r>
            <a:r>
              <a:rPr lang="en-US" dirty="0"/>
              <a:t>U</a:t>
            </a:r>
            <a:r>
              <a:rPr lang="en-US" dirty="0" smtClean="0"/>
              <a:t>nits, HOME, HOPWA, CDBG and other HUD funded programs) HCV Landlords (Tenancy Addendum HUD-52641-A  7/20/2019)</a:t>
            </a:r>
            <a:endParaRPr lang="en-US" dirty="0"/>
          </a:p>
        </p:txBody>
      </p:sp>
    </p:spTree>
    <p:extLst>
      <p:ext uri="{BB962C8B-B14F-4D97-AF65-F5344CB8AC3E}">
        <p14:creationId xmlns:p14="http://schemas.microsoft.com/office/powerpoint/2010/main" val="4037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817"/>
            <a:ext cx="10702834" cy="1743892"/>
          </a:xfrm>
        </p:spPr>
        <p:txBody>
          <a:bodyPr>
            <a:normAutofit fontScale="90000"/>
          </a:bodyPr>
          <a:lstStyle/>
          <a:p>
            <a:pPr algn="ctr"/>
            <a:r>
              <a:rPr lang="en-US" dirty="0" smtClean="0"/>
              <a:t>CRITICAL ACTIONS FOR VAWA </a:t>
            </a:r>
            <a:br>
              <a:rPr lang="en-US" dirty="0" smtClean="0"/>
            </a:br>
            <a:r>
              <a:rPr lang="en-US" dirty="0" smtClean="0"/>
              <a:t>YOU SHOULD HAVE IN PLACE </a:t>
            </a:r>
            <a:br>
              <a:rPr lang="en-US" dirty="0" smtClean="0"/>
            </a:br>
            <a:r>
              <a:rPr lang="en-US" sz="2700" dirty="0" smtClean="0"/>
              <a:t>(WATCH FOR UPDATED REGULATIONS  </a:t>
            </a:r>
            <a:br>
              <a:rPr lang="en-US" sz="2700" dirty="0" smtClean="0"/>
            </a:br>
            <a:r>
              <a:rPr lang="en-US" sz="2700" dirty="0" smtClean="0"/>
              <a:t>VAWA ACT WAS REAUTHORIZATION MAY </a:t>
            </a:r>
            <a:r>
              <a:rPr lang="en-US" sz="2700" dirty="0"/>
              <a:t>16, </a:t>
            </a:r>
            <a:r>
              <a:rPr lang="en-US" sz="2700" dirty="0" smtClean="0"/>
              <a:t>2022)</a:t>
            </a:r>
            <a:endParaRPr lang="en-US" sz="2700" dirty="0"/>
          </a:p>
        </p:txBody>
      </p:sp>
      <p:sp>
        <p:nvSpPr>
          <p:cNvPr id="3" name="Content Placeholder 2"/>
          <p:cNvSpPr>
            <a:spLocks noGrp="1"/>
          </p:cNvSpPr>
          <p:nvPr>
            <p:ph idx="1"/>
          </p:nvPr>
        </p:nvSpPr>
        <p:spPr>
          <a:xfrm>
            <a:off x="838200" y="2211185"/>
            <a:ext cx="10515600" cy="3965778"/>
          </a:xfrm>
        </p:spPr>
        <p:txBody>
          <a:bodyPr>
            <a:normAutofit fontScale="85000" lnSpcReduction="20000"/>
          </a:bodyPr>
          <a:lstStyle/>
          <a:p>
            <a:pPr>
              <a:lnSpc>
                <a:spcPct val="120000"/>
              </a:lnSpc>
            </a:pPr>
            <a:r>
              <a:rPr lang="en-US" b="1" u="sng" dirty="0"/>
              <a:t>Revised policy  incorporating new requirements (see policy options in chart at end of PIH 2017-08)</a:t>
            </a:r>
          </a:p>
          <a:p>
            <a:r>
              <a:rPr lang="en-US" dirty="0"/>
              <a:t>Consider VAWA claim as extenuating circumstance in  applicant screening</a:t>
            </a:r>
          </a:p>
          <a:p>
            <a:r>
              <a:rPr lang="en-US" dirty="0"/>
              <a:t>Consider request for accommodation by  resident claiming  VAWA– late rent payment, damage to </a:t>
            </a:r>
            <a:r>
              <a:rPr lang="en-US" dirty="0" smtClean="0"/>
              <a:t>apartment, etc.</a:t>
            </a:r>
            <a:endParaRPr lang="en-US" dirty="0"/>
          </a:p>
          <a:p>
            <a:r>
              <a:rPr lang="en-US" dirty="0" smtClean="0"/>
              <a:t>Implemented </a:t>
            </a:r>
            <a:r>
              <a:rPr lang="en-US" dirty="0"/>
              <a:t>new procedures outlined in PIH 2017-08</a:t>
            </a:r>
          </a:p>
          <a:p>
            <a:pPr lvl="1"/>
            <a:r>
              <a:rPr lang="en-US" dirty="0" smtClean="0"/>
              <a:t>Prescribed forms</a:t>
            </a:r>
            <a:endParaRPr lang="en-US" dirty="0"/>
          </a:p>
          <a:p>
            <a:pPr lvl="1"/>
            <a:r>
              <a:rPr lang="en-US" dirty="0" smtClean="0"/>
              <a:t>Prescribed Policy Revision</a:t>
            </a:r>
            <a:endParaRPr lang="en-US" dirty="0"/>
          </a:p>
          <a:p>
            <a:pPr lvl="1"/>
            <a:r>
              <a:rPr lang="en-US" dirty="0"/>
              <a:t>Emergency Transfer Plan</a:t>
            </a:r>
          </a:p>
          <a:p>
            <a:pPr lvl="1"/>
            <a:r>
              <a:rPr lang="en-US" dirty="0"/>
              <a:t>Notification of VAWA </a:t>
            </a:r>
            <a:r>
              <a:rPr lang="en-US" dirty="0" smtClean="0"/>
              <a:t>Rights </a:t>
            </a:r>
          </a:p>
          <a:p>
            <a:pPr lvl="1"/>
            <a:r>
              <a:rPr lang="en-US" dirty="0" smtClean="0"/>
              <a:t>Establish record keeping policy/procedure maintaining confidentiality</a:t>
            </a:r>
          </a:p>
          <a:p>
            <a:pPr lvl="1"/>
            <a:r>
              <a:rPr lang="en-US" dirty="0" smtClean="0"/>
              <a:t>Establish in house </a:t>
            </a:r>
            <a:r>
              <a:rPr lang="en-US" dirty="0" err="1" smtClean="0"/>
              <a:t>proceedures</a:t>
            </a:r>
            <a:r>
              <a:rPr lang="en-US" dirty="0" smtClean="0"/>
              <a:t> </a:t>
            </a:r>
            <a:endParaRPr lang="en-US" dirty="0"/>
          </a:p>
        </p:txBody>
      </p:sp>
    </p:spTree>
    <p:extLst>
      <p:ext uri="{BB962C8B-B14F-4D97-AF65-F5344CB8AC3E}">
        <p14:creationId xmlns:p14="http://schemas.microsoft.com/office/powerpoint/2010/main" val="13530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Claiming VAWA Protection: Certification By Victim  HUD-5382</a:t>
            </a:r>
            <a:endParaRPr lang="en-US" dirty="0"/>
          </a:p>
        </p:txBody>
      </p:sp>
      <p:sp>
        <p:nvSpPr>
          <p:cNvPr id="3" name="Content Placeholder 2"/>
          <p:cNvSpPr>
            <a:spLocks noGrp="1"/>
          </p:cNvSpPr>
          <p:nvPr>
            <p:ph idx="1"/>
          </p:nvPr>
        </p:nvSpPr>
        <p:spPr>
          <a:xfrm>
            <a:off x="558590" y="1961651"/>
            <a:ext cx="10515600" cy="4476934"/>
          </a:xfrm>
        </p:spPr>
        <p:txBody>
          <a:bodyPr>
            <a:normAutofit fontScale="47500" lnSpcReduction="20000"/>
          </a:bodyPr>
          <a:lstStyle/>
          <a:p>
            <a:pPr>
              <a:spcBef>
                <a:spcPts val="600"/>
              </a:spcBef>
            </a:pPr>
            <a:r>
              <a:rPr lang="en-US" dirty="0" smtClean="0"/>
              <a:t> </a:t>
            </a:r>
            <a:r>
              <a:rPr lang="en-US" sz="3300" b="1" dirty="0">
                <a:latin typeface="Times New Roman" panose="02020603050405020304" pitchFamily="18" charset="0"/>
                <a:ea typeface="Times New Roman" panose="02020603050405020304" pitchFamily="18" charset="0"/>
              </a:rPr>
              <a:t>Use of This Optional Form:</a:t>
            </a:r>
            <a:r>
              <a:rPr lang="en-US" sz="3300" dirty="0">
                <a:latin typeface="Times New Roman" panose="02020603050405020304" pitchFamily="18" charset="0"/>
                <a:ea typeface="Times New Roman" panose="02020603050405020304" pitchFamily="18" charset="0"/>
              </a:rPr>
              <a:t>  If you are seeking VAWA protections from your housing provider, </a:t>
            </a:r>
            <a:r>
              <a:rPr lang="en-US" sz="3300" dirty="0">
                <a:solidFill>
                  <a:srgbClr val="C00000"/>
                </a:solidFill>
                <a:latin typeface="Times New Roman" panose="02020603050405020304" pitchFamily="18" charset="0"/>
                <a:ea typeface="Times New Roman" panose="02020603050405020304" pitchFamily="18" charset="0"/>
              </a:rPr>
              <a:t>your housing provider may give you a </a:t>
            </a:r>
            <a:r>
              <a:rPr lang="en-US" sz="3300" b="1" u="sng" dirty="0">
                <a:solidFill>
                  <a:srgbClr val="C00000"/>
                </a:solidFill>
                <a:latin typeface="Times New Roman" panose="02020603050405020304" pitchFamily="18" charset="0"/>
                <a:ea typeface="Times New Roman" panose="02020603050405020304" pitchFamily="18" charset="0"/>
              </a:rPr>
              <a:t>written request that asks you to submit documentation about the incident or incidents </a:t>
            </a:r>
            <a:r>
              <a:rPr lang="en-US" sz="3300" b="1" dirty="0">
                <a:latin typeface="Times New Roman" panose="02020603050405020304" pitchFamily="18" charset="0"/>
                <a:ea typeface="Times New Roman" panose="02020603050405020304" pitchFamily="18" charset="0"/>
              </a:rPr>
              <a:t>of domestic violence, dating violence, sexual assault, or stalking</a:t>
            </a:r>
            <a:r>
              <a:rPr lang="en-US" sz="3300" b="1" dirty="0">
                <a:solidFill>
                  <a:srgbClr val="0070C0"/>
                </a:solidFill>
                <a:latin typeface="Times New Roman" panose="02020603050405020304" pitchFamily="18" charset="0"/>
                <a:ea typeface="Times New Roman" panose="02020603050405020304" pitchFamily="18" charset="0"/>
              </a:rPr>
              <a:t>. </a:t>
            </a:r>
          </a:p>
          <a:p>
            <a:r>
              <a:rPr lang="en-US" sz="3300" b="1" u="sng" dirty="0">
                <a:solidFill>
                  <a:srgbClr val="C00000"/>
                </a:solidFill>
                <a:latin typeface="Times New Roman" panose="02020603050405020304" pitchFamily="18" charset="0"/>
                <a:ea typeface="Times New Roman" panose="02020603050405020304" pitchFamily="18" charset="0"/>
              </a:rPr>
              <a:t>In response to this request, you or someone on your behalf may complete this optional form </a:t>
            </a:r>
            <a:r>
              <a:rPr lang="en-US" sz="3300" dirty="0">
                <a:latin typeface="Times New Roman" panose="02020603050405020304" pitchFamily="18" charset="0"/>
                <a:ea typeface="Times New Roman" panose="02020603050405020304" pitchFamily="18" charset="0"/>
              </a:rPr>
              <a:t>and submit it to your housing provider, </a:t>
            </a:r>
            <a:r>
              <a:rPr lang="en-US" sz="3300" b="1" u="sng" dirty="0">
                <a:solidFill>
                  <a:srgbClr val="FF0000"/>
                </a:solidFill>
                <a:latin typeface="Times New Roman" panose="02020603050405020304" pitchFamily="18" charset="0"/>
                <a:ea typeface="Times New Roman" panose="02020603050405020304" pitchFamily="18" charset="0"/>
              </a:rPr>
              <a:t>or</a:t>
            </a:r>
            <a:r>
              <a:rPr lang="en-US" sz="3300" dirty="0">
                <a:latin typeface="Times New Roman" panose="02020603050405020304" pitchFamily="18" charset="0"/>
                <a:ea typeface="Times New Roman" panose="02020603050405020304" pitchFamily="18" charset="0"/>
              </a:rPr>
              <a:t> you may submit one of the following types of third-party documentation:</a:t>
            </a:r>
          </a:p>
          <a:p>
            <a:pPr marL="0" indent="0">
              <a:buNone/>
            </a:pPr>
            <a:r>
              <a:rPr lang="en-US" sz="3300" dirty="0">
                <a:latin typeface="Times New Roman" panose="02020603050405020304" pitchFamily="18" charset="0"/>
                <a:ea typeface="Times New Roman" panose="02020603050405020304" pitchFamily="18" charset="0"/>
              </a:rPr>
              <a:t> </a:t>
            </a:r>
          </a:p>
          <a:p>
            <a:pPr marL="114300" marR="0">
              <a:spcBef>
                <a:spcPts val="0"/>
              </a:spcBef>
              <a:spcAft>
                <a:spcPts val="0"/>
              </a:spcAft>
            </a:pPr>
            <a:r>
              <a:rPr lang="en-US" sz="3300" dirty="0">
                <a:solidFill>
                  <a:srgbClr val="32239D"/>
                </a:solidFill>
                <a:latin typeface="Times New Roman" panose="02020603050405020304" pitchFamily="18" charset="0"/>
                <a:ea typeface="Times New Roman" panose="02020603050405020304" pitchFamily="18" charset="0"/>
              </a:rPr>
              <a:t>(1) A document signed by you and an employee, agent, or volunteer of a victim service provider, an attorney, or medical professional, or a mental health professional (collectively, “professional”) from whom you have sought assistance relating to domestic violence, dating violence, sexual assault, or stalking, or the effects of abuse.  The document must specify, under penalty of perjury, that the professional believes the incident or incidents of domestic violence, dating violence, sexual assault, or stalking occurred and meet the definition of “domestic violence,” “dating violence,” “sexual assault,” or “stalking” in HUD’s regulations at 24 CFR 5.2003. </a:t>
            </a:r>
          </a:p>
          <a:p>
            <a:pPr marL="118745" marR="0">
              <a:lnSpc>
                <a:spcPct val="50000"/>
              </a:lnSpc>
              <a:spcBef>
                <a:spcPts val="0"/>
              </a:spcBef>
              <a:spcAft>
                <a:spcPts val="0"/>
              </a:spcAft>
            </a:pPr>
            <a:r>
              <a:rPr lang="en-US" sz="3300" dirty="0">
                <a:solidFill>
                  <a:srgbClr val="32239D"/>
                </a:solidFill>
                <a:latin typeface="Times New Roman" panose="02020603050405020304" pitchFamily="18" charset="0"/>
                <a:ea typeface="Times New Roman" panose="02020603050405020304" pitchFamily="18" charset="0"/>
              </a:rPr>
              <a:t> </a:t>
            </a:r>
          </a:p>
          <a:p>
            <a:pPr marL="114300" marR="0">
              <a:spcBef>
                <a:spcPts val="0"/>
              </a:spcBef>
              <a:spcAft>
                <a:spcPts val="0"/>
              </a:spcAft>
            </a:pPr>
            <a:r>
              <a:rPr lang="en-US" sz="3300" dirty="0">
                <a:solidFill>
                  <a:srgbClr val="32239D"/>
                </a:solidFill>
                <a:latin typeface="Times New Roman" panose="02020603050405020304" pitchFamily="18" charset="0"/>
                <a:ea typeface="Times New Roman" panose="02020603050405020304" pitchFamily="18" charset="0"/>
              </a:rPr>
              <a:t>(2) A record of a Federal, State, tribal, territorial or local law enforcement agency, court, or administrative agency; or</a:t>
            </a:r>
          </a:p>
          <a:p>
            <a:pPr marL="118745" marR="0">
              <a:lnSpc>
                <a:spcPct val="50000"/>
              </a:lnSpc>
              <a:spcBef>
                <a:spcPts val="0"/>
              </a:spcBef>
              <a:spcAft>
                <a:spcPts val="0"/>
              </a:spcAft>
            </a:pPr>
            <a:r>
              <a:rPr lang="en-US" sz="3300" dirty="0">
                <a:solidFill>
                  <a:srgbClr val="32239D"/>
                </a:solidFill>
                <a:latin typeface="Times New Roman" panose="02020603050405020304" pitchFamily="18" charset="0"/>
                <a:ea typeface="Times New Roman" panose="02020603050405020304" pitchFamily="18" charset="0"/>
              </a:rPr>
              <a:t> </a:t>
            </a:r>
          </a:p>
          <a:p>
            <a:pPr marL="114300" marR="0">
              <a:spcBef>
                <a:spcPts val="0"/>
              </a:spcBef>
              <a:spcAft>
                <a:spcPts val="0"/>
              </a:spcAft>
            </a:pPr>
            <a:r>
              <a:rPr lang="en-US" sz="3300" dirty="0">
                <a:solidFill>
                  <a:srgbClr val="32239D"/>
                </a:solidFill>
                <a:latin typeface="Times New Roman" panose="02020603050405020304" pitchFamily="18" charset="0"/>
                <a:ea typeface="Times New Roman" panose="02020603050405020304" pitchFamily="18" charset="0"/>
              </a:rPr>
              <a:t>(3) At the discretion of the housing provider, a statement or other evidence provided by the applicant or tenant.</a:t>
            </a:r>
          </a:p>
          <a:p>
            <a:pPr marL="0" indent="0">
              <a:buNone/>
            </a:pPr>
            <a:endParaRPr lang="en-US" sz="3300" dirty="0" smtClean="0"/>
          </a:p>
          <a:p>
            <a:pPr marL="0" indent="0">
              <a:buNone/>
            </a:pPr>
            <a:r>
              <a:rPr lang="en-US" sz="3300" i="1" u="sng" dirty="0" smtClean="0">
                <a:solidFill>
                  <a:srgbClr val="C00000"/>
                </a:solidFill>
              </a:rPr>
              <a:t> </a:t>
            </a:r>
            <a:r>
              <a:rPr lang="en-US" sz="3800" i="1" u="sng" dirty="0" smtClean="0">
                <a:solidFill>
                  <a:srgbClr val="C00000"/>
                </a:solidFill>
              </a:rPr>
              <a:t>Note: PROVIDING This  FORM (HUD-5382) TO CLAMIANT IS NOT WRITTEN REQUEST FOR DOCUMENTATION.  </a:t>
            </a:r>
            <a:r>
              <a:rPr lang="en-US" sz="3300" i="1" u="sng" dirty="0" smtClean="0">
                <a:solidFill>
                  <a:srgbClr val="C00000"/>
                </a:solidFill>
              </a:rPr>
              <a:t>This form (HUD-5382) can be used as documentation to a written request for documentation.  If documentation is requested in a written request, the claimant has 14 business day to respond from date of PHA request for documentation unless claimant request extension and is granted extension by  housing provider.</a:t>
            </a:r>
          </a:p>
          <a:p>
            <a:pPr marL="0" indent="0">
              <a:buNone/>
            </a:pPr>
            <a:r>
              <a:rPr lang="en-US" sz="3300" i="1" u="sng" dirty="0" smtClean="0">
                <a:solidFill>
                  <a:srgbClr val="C00000"/>
                </a:solidFill>
              </a:rPr>
              <a:t>Document  a written request and document receipt by the Claimant.</a:t>
            </a:r>
            <a:endParaRPr lang="en-US" sz="3300" i="1" u="sng" dirty="0">
              <a:solidFill>
                <a:srgbClr val="C00000"/>
              </a:solidFill>
            </a:endParaRPr>
          </a:p>
          <a:p>
            <a:pPr marL="0" indent="0">
              <a:buNone/>
            </a:pPr>
            <a:endParaRPr lang="en-US" sz="3300" i="1" u="sng" dirty="0">
              <a:solidFill>
                <a:srgbClr val="C00000"/>
              </a:solidFill>
            </a:endParaRPr>
          </a:p>
        </p:txBody>
      </p:sp>
    </p:spTree>
    <p:extLst>
      <p:ext uri="{BB962C8B-B14F-4D97-AF65-F5344CB8AC3E}">
        <p14:creationId xmlns:p14="http://schemas.microsoft.com/office/powerpoint/2010/main" val="1889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281"/>
          </a:xfrm>
        </p:spPr>
        <p:txBody>
          <a:bodyPr>
            <a:normAutofit/>
          </a:bodyPr>
          <a:lstStyle/>
          <a:p>
            <a:r>
              <a:rPr lang="en-US" b="1" dirty="0"/>
              <a:t>Regulations continued</a:t>
            </a:r>
          </a:p>
        </p:txBody>
      </p:sp>
      <p:sp>
        <p:nvSpPr>
          <p:cNvPr id="3" name="Content Placeholder 2"/>
          <p:cNvSpPr>
            <a:spLocks noGrp="1"/>
          </p:cNvSpPr>
          <p:nvPr>
            <p:ph idx="1"/>
          </p:nvPr>
        </p:nvSpPr>
        <p:spPr>
          <a:xfrm>
            <a:off x="838200" y="1379913"/>
            <a:ext cx="10515600" cy="5095702"/>
          </a:xfrm>
        </p:spPr>
        <p:txBody>
          <a:bodyPr>
            <a:normAutofit/>
          </a:bodyPr>
          <a:lstStyle/>
          <a:p>
            <a:pPr lvl="0"/>
            <a:r>
              <a:rPr lang="en-US" sz="2000" dirty="0">
                <a:solidFill>
                  <a:prstClr val="black"/>
                </a:solidFill>
              </a:rPr>
              <a:t>Equal Access Rule</a:t>
            </a:r>
          </a:p>
          <a:p>
            <a:pPr lvl="1"/>
            <a:r>
              <a:rPr lang="en-US" sz="2000" dirty="0">
                <a:solidFill>
                  <a:prstClr val="black"/>
                </a:solidFill>
              </a:rPr>
              <a:t>24 CFR part 5.105</a:t>
            </a:r>
          </a:p>
          <a:p>
            <a:pPr lvl="1"/>
            <a:r>
              <a:rPr lang="en-US" sz="2000" dirty="0">
                <a:solidFill>
                  <a:prstClr val="black"/>
                </a:solidFill>
              </a:rPr>
              <a:t>24 CFR part 5.106</a:t>
            </a:r>
          </a:p>
          <a:p>
            <a:pPr lvl="0"/>
            <a:r>
              <a:rPr lang="en-US" sz="2000" dirty="0">
                <a:solidFill>
                  <a:prstClr val="black"/>
                </a:solidFill>
              </a:rPr>
              <a:t>Fair Housing Act Complaint Process</a:t>
            </a:r>
          </a:p>
          <a:p>
            <a:pPr lvl="1"/>
            <a:r>
              <a:rPr lang="en-US" sz="2000" dirty="0">
                <a:solidFill>
                  <a:prstClr val="black"/>
                </a:solidFill>
              </a:rPr>
              <a:t>24 CFR part 103</a:t>
            </a:r>
          </a:p>
          <a:p>
            <a:pPr lvl="0"/>
            <a:r>
              <a:rPr lang="en-US" sz="2000" dirty="0">
                <a:solidFill>
                  <a:prstClr val="black"/>
                </a:solidFill>
              </a:rPr>
              <a:t>Fair Housing Poster</a:t>
            </a:r>
          </a:p>
          <a:p>
            <a:pPr lvl="1"/>
            <a:r>
              <a:rPr lang="en-US" sz="2000" dirty="0">
                <a:solidFill>
                  <a:prstClr val="black"/>
                </a:solidFill>
              </a:rPr>
              <a:t>24 CFR part 110</a:t>
            </a:r>
          </a:p>
          <a:p>
            <a:pPr lvl="0"/>
            <a:r>
              <a:rPr lang="en-US" sz="2000" dirty="0">
                <a:solidFill>
                  <a:prstClr val="black"/>
                </a:solidFill>
              </a:rPr>
              <a:t>Fair Housing Initiatives Programs</a:t>
            </a:r>
          </a:p>
          <a:p>
            <a:pPr lvl="1"/>
            <a:r>
              <a:rPr lang="en-US" sz="2000" dirty="0">
                <a:solidFill>
                  <a:prstClr val="black"/>
                </a:solidFill>
              </a:rPr>
              <a:t>24 CFR part 125</a:t>
            </a:r>
          </a:p>
          <a:p>
            <a:pPr lvl="0"/>
            <a:r>
              <a:rPr lang="en-US" sz="2000" dirty="0">
                <a:solidFill>
                  <a:prstClr val="black"/>
                </a:solidFill>
              </a:rPr>
              <a:t>Information and Communications Technology Standards and Guidelines</a:t>
            </a:r>
          </a:p>
          <a:p>
            <a:pPr lvl="1"/>
            <a:r>
              <a:rPr lang="en-US" sz="2000" dirty="0">
                <a:solidFill>
                  <a:prstClr val="black"/>
                </a:solidFill>
              </a:rPr>
              <a:t>36 CFR part 1194</a:t>
            </a:r>
          </a:p>
          <a:p>
            <a:pPr lvl="0"/>
            <a:r>
              <a:rPr lang="en-US" sz="2000" dirty="0">
                <a:solidFill>
                  <a:prstClr val="black"/>
                </a:solidFill>
              </a:rPr>
              <a:t>Nondiscrimination  and Equal Opportunity in Housing Under Executive Order 11063</a:t>
            </a:r>
          </a:p>
          <a:p>
            <a:pPr lvl="1"/>
            <a:r>
              <a:rPr lang="en-US" sz="1600" dirty="0">
                <a:solidFill>
                  <a:prstClr val="black"/>
                </a:solidFill>
              </a:rPr>
              <a:t>24CFR part 107</a:t>
            </a:r>
          </a:p>
          <a:p>
            <a:pPr marL="0" lvl="0" indent="0">
              <a:buNone/>
            </a:pPr>
            <a:r>
              <a:rPr lang="en-US" sz="2000" dirty="0">
                <a:solidFill>
                  <a:prstClr val="black"/>
                </a:solidFill>
              </a:rPr>
              <a:t>	</a:t>
            </a:r>
          </a:p>
          <a:p>
            <a:pPr lvl="0"/>
            <a:endParaRPr lang="en-US" sz="2000" dirty="0">
              <a:solidFill>
                <a:prstClr val="black"/>
              </a:solidFill>
            </a:endParaRPr>
          </a:p>
          <a:p>
            <a:pPr lvl="0"/>
            <a:endParaRPr lang="en-US" sz="2000" dirty="0">
              <a:solidFill>
                <a:prstClr val="black"/>
              </a:solidFill>
            </a:endParaRPr>
          </a:p>
          <a:p>
            <a:pPr marL="457200" lvl="1" indent="0">
              <a:buNone/>
            </a:pPr>
            <a:endParaRPr lang="en-US" sz="1600" dirty="0">
              <a:solidFill>
                <a:prstClr val="black"/>
              </a:solidFill>
            </a:endParaRPr>
          </a:p>
          <a:p>
            <a:pPr lvl="0"/>
            <a:endParaRPr lang="en-US" sz="2000" dirty="0">
              <a:solidFill>
                <a:prstClr val="black"/>
              </a:solidFill>
            </a:endParaRPr>
          </a:p>
          <a:p>
            <a:endParaRPr lang="en-US" sz="2000" dirty="0"/>
          </a:p>
        </p:txBody>
      </p:sp>
    </p:spTree>
    <p:extLst>
      <p:ext uri="{BB962C8B-B14F-4D97-AF65-F5344CB8AC3E}">
        <p14:creationId xmlns:p14="http://schemas.microsoft.com/office/powerpoint/2010/main" val="9922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597" y="570528"/>
            <a:ext cx="11637818" cy="5909310"/>
          </a:xfrm>
          <a:prstGeom prst="rect">
            <a:avLst/>
          </a:prstGeom>
        </p:spPr>
        <p:txBody>
          <a:bodyPr wrap="square">
            <a:spAutoFit/>
          </a:bodyPr>
          <a:lstStyle/>
          <a:p>
            <a:r>
              <a:rPr lang="en-US" dirty="0">
                <a:latin typeface="Book Antiqua" panose="02040602050305030304" pitchFamily="18" charset="0"/>
                <a:ea typeface="Calibri" panose="020F0502020204030204" pitchFamily="34" charset="0"/>
                <a:cs typeface="Arial" panose="020B0604020202020204" pitchFamily="34" charset="0"/>
              </a:rPr>
              <a:t>Date</a:t>
            </a:r>
            <a:r>
              <a:rPr lang="en-US" dirty="0" smtClean="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Name:</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Address:</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City, State Zip</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Subject:  </a:t>
            </a:r>
            <a:r>
              <a:rPr lang="en-US" u="sng" dirty="0">
                <a:latin typeface="Book Antiqua" panose="02040602050305030304" pitchFamily="18" charset="0"/>
                <a:ea typeface="Calibri" panose="020F0502020204030204" pitchFamily="34" charset="0"/>
                <a:cs typeface="Arial" panose="020B0604020202020204" pitchFamily="34" charset="0"/>
              </a:rPr>
              <a:t>Written Request for Documentation for Claimed of Domestic Violence </a:t>
            </a:r>
            <a:endParaRPr lang="en-US" sz="2000" u="sng"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Dear:</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We have received your request for VAWA protections.  This letter represents our official request for evidence to support your statement.  One of the following items must be submitted </a:t>
            </a:r>
            <a:r>
              <a:rPr lang="en-US" b="1" dirty="0">
                <a:latin typeface="Book Antiqua" panose="02040602050305030304" pitchFamily="18" charset="0"/>
                <a:ea typeface="Calibri" panose="020F0502020204030204" pitchFamily="34" charset="0"/>
                <a:cs typeface="Arial" panose="020B0604020202020204" pitchFamily="34" charset="0"/>
              </a:rPr>
              <a:t>within fourteen (14) days </a:t>
            </a:r>
            <a:r>
              <a:rPr lang="en-US" dirty="0">
                <a:latin typeface="Book Antiqua" panose="02040602050305030304" pitchFamily="18" charset="0"/>
                <a:ea typeface="Calibri" panose="020F0502020204030204" pitchFamily="34" charset="0"/>
                <a:cs typeface="Arial" panose="020B0604020202020204" pitchFamily="34" charset="0"/>
              </a:rPr>
              <a:t>from the date you are receiving this request:</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dirty="0">
                <a:latin typeface="Book Antiqua" panose="02040602050305030304" pitchFamily="18" charset="0"/>
                <a:ea typeface="Calibri" panose="020F0502020204030204" pitchFamily="34" charset="0"/>
                <a:cs typeface="Arial" panose="020B0604020202020204" pitchFamily="34" charset="0"/>
              </a:rPr>
              <a:t>A document signed by an employee, agent, or volunteer of a victim service provider, an attorney, or medical professional or a mental health professional (collective referred to as “professional”) from whom you have sought assistance relating to domestic violence, dating violence, sexual assault, or stalking.  This document must be signed by you and the professional and must specify, under the penalty of perjury, that the professional believes in the occurrence of the incident of domestic violence, dating violence, sexual assault, or stalking that is the ground for protection and remedies under the VAWA Final Rule, and that the incident meets the applicable definition as specified in 24 CFR 5.2003; or</a:t>
            </a:r>
            <a:endParaRPr lang="en-US" sz="2000" dirty="0">
              <a:latin typeface="Times New Roman" panose="02020603050405020304" pitchFamily="18" charset="0"/>
              <a:ea typeface="Times New Roman" panose="02020603050405020304" pitchFamily="18" charset="0"/>
            </a:endParaRPr>
          </a:p>
        </p:txBody>
      </p:sp>
      <p:sp>
        <p:nvSpPr>
          <p:cNvPr id="5" name="TextBox 4"/>
          <p:cNvSpPr txBox="1"/>
          <p:nvPr/>
        </p:nvSpPr>
        <p:spPr>
          <a:xfrm>
            <a:off x="2524046" y="264495"/>
            <a:ext cx="8539439" cy="1200329"/>
          </a:xfrm>
          <a:prstGeom prst="rect">
            <a:avLst/>
          </a:prstGeom>
          <a:noFill/>
        </p:spPr>
        <p:txBody>
          <a:bodyPr wrap="square" rtlCol="0">
            <a:spAutoFit/>
          </a:bodyPr>
          <a:lstStyle/>
          <a:p>
            <a:r>
              <a:rPr lang="en-US" sz="3600" u="sng" dirty="0" smtClean="0">
                <a:solidFill>
                  <a:srgbClr val="C00000"/>
                </a:solidFill>
              </a:rPr>
              <a:t>EXAMPLE ONLY</a:t>
            </a:r>
            <a:r>
              <a:rPr lang="en-US" sz="3600" dirty="0" smtClean="0">
                <a:solidFill>
                  <a:srgbClr val="C00000"/>
                </a:solidFill>
              </a:rPr>
              <a:t>: Clear </a:t>
            </a:r>
            <a:r>
              <a:rPr lang="en-US" sz="3600" dirty="0" smtClean="0">
                <a:solidFill>
                  <a:srgbClr val="C00000"/>
                </a:solidFill>
              </a:rPr>
              <a:t>any </a:t>
            </a:r>
            <a:r>
              <a:rPr lang="en-US" sz="3600" dirty="0" smtClean="0">
                <a:solidFill>
                  <a:srgbClr val="C00000"/>
                </a:solidFill>
              </a:rPr>
              <a:t>letter you use with appropriate Management and/or Legal</a:t>
            </a:r>
            <a:endParaRPr lang="en-US" sz="3600" dirty="0">
              <a:solidFill>
                <a:srgbClr val="C00000"/>
              </a:solidFill>
            </a:endParaRPr>
          </a:p>
        </p:txBody>
      </p:sp>
    </p:spTree>
    <p:extLst>
      <p:ext uri="{BB962C8B-B14F-4D97-AF65-F5344CB8AC3E}">
        <p14:creationId xmlns:p14="http://schemas.microsoft.com/office/powerpoint/2010/main" val="26925499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84" y="448384"/>
            <a:ext cx="11885278" cy="5447645"/>
          </a:xfrm>
          <a:prstGeom prst="rect">
            <a:avLst/>
          </a:prstGeom>
        </p:spPr>
        <p:txBody>
          <a:bodyPr wrap="square">
            <a:spAutoFit/>
          </a:bodyPr>
          <a:lstStyle/>
          <a:p>
            <a:pPr marL="457200" marR="0">
              <a:spcBef>
                <a:spcPts val="0"/>
              </a:spcBef>
              <a:spcAft>
                <a:spcPts val="0"/>
              </a:spcAft>
            </a:pPr>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2)   A Record of a Federal, State, tribal, territorial, or local law enforcement </a:t>
            </a:r>
            <a:r>
              <a:rPr lang="en-US" dirty="0" smtClean="0">
                <a:latin typeface="Times New Roman" panose="02020603050405020304" pitchFamily="18" charset="0"/>
                <a:ea typeface="Times New Roman" panose="02020603050405020304" pitchFamily="18" charset="0"/>
              </a:rPr>
              <a:t>agency, </a:t>
            </a:r>
            <a:r>
              <a:rPr lang="en-US" dirty="0" smtClean="0">
                <a:latin typeface="Times New Roman" panose="02020603050405020304" pitchFamily="18" charset="0"/>
                <a:ea typeface="Times New Roman" panose="02020603050405020304" pitchFamily="18" charset="0"/>
              </a:rPr>
              <a:t>court or administrative agency (a police</a:t>
            </a: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      report)</a:t>
            </a:r>
          </a:p>
          <a:p>
            <a:pPr marR="0" lvl="0">
              <a:spcBef>
                <a:spcPts val="0"/>
              </a:spcBef>
              <a:spcAft>
                <a:spcPts val="0"/>
              </a:spcAft>
            </a:pPr>
            <a:endParaRPr lang="en-US"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dirty="0" smtClean="0">
                <a:latin typeface="Times New Roman" panose="02020603050405020304" pitchFamily="18" charset="0"/>
                <a:ea typeface="Times New Roman" panose="02020603050405020304" pitchFamily="18" charset="0"/>
              </a:rPr>
              <a:t>3)   At the Discretion of the housing provider, a statement or </a:t>
            </a:r>
            <a:r>
              <a:rPr lang="en-US" dirty="0" smtClean="0">
                <a:latin typeface="Times New Roman" panose="02020603050405020304" pitchFamily="18" charset="0"/>
                <a:ea typeface="Times New Roman" panose="02020603050405020304" pitchFamily="18" charset="0"/>
              </a:rPr>
              <a:t>other </a:t>
            </a:r>
            <a:r>
              <a:rPr lang="en-US" dirty="0" smtClean="0">
                <a:latin typeface="Times New Roman" panose="02020603050405020304" pitchFamily="18" charset="0"/>
                <a:ea typeface="Times New Roman" panose="02020603050405020304" pitchFamily="18" charset="0"/>
              </a:rPr>
              <a:t>evidence provided by the applicant or tenant</a:t>
            </a:r>
            <a:endParaRPr lang="en-US" dirty="0">
              <a:latin typeface="Times New Roman" panose="02020603050405020304" pitchFamily="18" charset="0"/>
              <a:ea typeface="Times New Roman" panose="02020603050405020304" pitchFamily="18" charset="0"/>
            </a:endParaRPr>
          </a:p>
          <a:p>
            <a:pPr marL="457200" marR="0" algn="just">
              <a:spcBef>
                <a:spcPts val="0"/>
              </a:spcBef>
              <a:spcAft>
                <a:spcPts val="0"/>
              </a:spcAft>
            </a:pPr>
            <a:r>
              <a:rPr lang="en-US" b="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dirty="0" smtClean="0">
                <a:latin typeface="Book Antiqua" panose="02040602050305030304" pitchFamily="18" charset="0"/>
                <a:ea typeface="Calibri" panose="020F0502020204030204" pitchFamily="34" charset="0"/>
                <a:cs typeface="Arial" panose="020B0604020202020204" pitchFamily="34" charset="0"/>
              </a:rPr>
              <a:t>4)   A completed form HUD-5382 may be submitted by you or the form may be submitted on your behalf by your </a:t>
            </a:r>
          </a:p>
          <a:p>
            <a:pPr marR="0" lvl="0">
              <a:spcBef>
                <a:spcPts val="0"/>
              </a:spcBef>
              <a:spcAft>
                <a:spcPts val="0"/>
              </a:spcAft>
            </a:pPr>
            <a:r>
              <a:rPr lang="en-US" dirty="0" smtClean="0">
                <a:latin typeface="Book Antiqua" panose="02040602050305030304" pitchFamily="18" charset="0"/>
                <a:ea typeface="Calibri" panose="020F0502020204030204" pitchFamily="34" charset="0"/>
                <a:cs typeface="Arial" panose="020B0604020202020204" pitchFamily="34" charset="0"/>
              </a:rPr>
              <a:t>       agent, an attorney, a domestic violence service provider, a medical professional or other professional you </a:t>
            </a:r>
          </a:p>
          <a:p>
            <a:pPr marR="0" lvl="0">
              <a:spcBef>
                <a:spcPts val="0"/>
              </a:spcBef>
              <a:spcAft>
                <a:spcPts val="0"/>
              </a:spcAft>
            </a:pPr>
            <a:r>
              <a:rPr lang="en-US" dirty="0" smtClean="0">
                <a:latin typeface="Book Antiqua" panose="02040602050305030304" pitchFamily="18" charset="0"/>
                <a:ea typeface="Calibri" panose="020F0502020204030204" pitchFamily="34" charset="0"/>
                <a:cs typeface="Arial" panose="020B0604020202020204" pitchFamily="34" charset="0"/>
              </a:rPr>
              <a:t>       choose.  </a:t>
            </a:r>
            <a:r>
              <a:rPr lang="en-US" b="1" u="sng" dirty="0" smtClean="0">
                <a:latin typeface="Book Antiqua" panose="02040602050305030304" pitchFamily="18" charset="0"/>
                <a:ea typeface="Calibri" panose="020F0502020204030204" pitchFamily="34" charset="0"/>
                <a:cs typeface="Arial" panose="020B0604020202020204" pitchFamily="34" charset="0"/>
              </a:rPr>
              <a:t>A form HUD-5382 is attached.</a:t>
            </a:r>
          </a:p>
          <a:p>
            <a:pPr marR="0" lvl="0">
              <a:spcBef>
                <a:spcPts val="0"/>
              </a:spcBef>
              <a:spcAft>
                <a:spcPts val="0"/>
              </a:spcAft>
            </a:pPr>
            <a:r>
              <a:rPr lang="en-US" sz="2000" b="1" u="sng" dirty="0" smtClean="0">
                <a:latin typeface="Book Antiqua" panose="02040602050305030304" pitchFamily="18" charset="0"/>
                <a:ea typeface="Times New Roman" panose="02020603050405020304" pitchFamily="18" charset="0"/>
                <a:cs typeface="Arial" panose="020B0604020202020204" pitchFamily="34" charset="0"/>
              </a:rPr>
              <a:t> </a:t>
            </a:r>
            <a:endParaRPr lang="en-US" sz="2000" b="1" u="sng"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If additional time is needed to obtain the </a:t>
            </a:r>
            <a:r>
              <a:rPr lang="en-US" dirty="0" smtClean="0">
                <a:latin typeface="Book Antiqua" panose="02040602050305030304" pitchFamily="18" charset="0"/>
                <a:ea typeface="Calibri" panose="020F0502020204030204" pitchFamily="34" charset="0"/>
                <a:cs typeface="Arial" panose="020B0604020202020204" pitchFamily="34" charset="0"/>
              </a:rPr>
              <a:t>documentation </a:t>
            </a:r>
            <a:r>
              <a:rPr lang="en-US" dirty="0">
                <a:latin typeface="Book Antiqua" panose="02040602050305030304" pitchFamily="18" charset="0"/>
                <a:ea typeface="Calibri" panose="020F0502020204030204" pitchFamily="34" charset="0"/>
                <a:cs typeface="Arial" panose="020B0604020202020204" pitchFamily="34" charset="0"/>
              </a:rPr>
              <a:t>requested above, please submit a written request for additional time, specifying the reason why additional time is needed.  An extension of time must be approved by the Executive Director.  Failure to submit the documentation within the timeframe allotted or to obtain an approval for an extension will result in the denial of your request for VAWA protections.</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 </a:t>
            </a:r>
            <a:endParaRPr lang="en-US" sz="2000" dirty="0">
              <a:latin typeface="Times New Roman" panose="02020603050405020304" pitchFamily="18" charset="0"/>
              <a:ea typeface="Times New Roman" panose="02020603050405020304" pitchFamily="18" charset="0"/>
            </a:endParaRPr>
          </a:p>
          <a:p>
            <a:r>
              <a:rPr lang="en-US" dirty="0">
                <a:latin typeface="Book Antiqua" panose="02040602050305030304" pitchFamily="18" charset="0"/>
                <a:ea typeface="Calibri" panose="020F0502020204030204" pitchFamily="34" charset="0"/>
                <a:cs typeface="Arial" panose="020B0604020202020204" pitchFamily="34" charset="0"/>
              </a:rPr>
              <a:t>Should you have any questions or need assistance in complying with this request, please contact </a:t>
            </a:r>
            <a:r>
              <a:rPr lang="en-US" dirty="0" smtClean="0">
                <a:latin typeface="Book Antiqua" panose="02040602050305030304" pitchFamily="18" charset="0"/>
                <a:ea typeface="Calibri" panose="020F0502020204030204" pitchFamily="34" charset="0"/>
                <a:cs typeface="Arial" panose="020B0604020202020204" pitchFamily="34" charset="0"/>
              </a:rPr>
              <a:t>????? </a:t>
            </a:r>
            <a:r>
              <a:rPr lang="en-US" dirty="0">
                <a:latin typeface="Book Antiqua" panose="02040602050305030304" pitchFamily="18" charset="0"/>
                <a:ea typeface="Calibri" panose="020F0502020204030204" pitchFamily="34" charset="0"/>
                <a:cs typeface="Arial" panose="020B0604020202020204" pitchFamily="34" charset="0"/>
              </a:rPr>
              <a:t>at???-???-???? </a:t>
            </a:r>
            <a:r>
              <a:rPr lang="en-US" dirty="0" smtClean="0">
                <a:latin typeface="Book Antiqua" panose="02040602050305030304" pitchFamily="18" charset="0"/>
                <a:ea typeface="Calibri" panose="020F0502020204030204" pitchFamily="34" charset="0"/>
                <a:cs typeface="Arial" panose="020B0604020202020204" pitchFamily="34" charset="0"/>
              </a:rPr>
              <a:t> or by email at ???????????</a:t>
            </a: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_____________________________                                      ________________________________</a:t>
            </a:r>
            <a:r>
              <a:rPr lang="en-US" sz="2000" u="sng" dirty="0" smtClean="0">
                <a:latin typeface="Times New Roman" panose="02020603050405020304" pitchFamily="18" charset="0"/>
                <a:ea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endParaRPr>
          </a:p>
          <a:p>
            <a:r>
              <a:rPr lang="en-US" sz="2000" dirty="0" smtClean="0">
                <a:effectLst/>
                <a:latin typeface="Times New Roman" panose="02020603050405020304" pitchFamily="18" charset="0"/>
                <a:ea typeface="Times New Roman" panose="02020603050405020304" pitchFamily="18" charset="0"/>
              </a:rPr>
              <a:t>Signature:                                                                                Signature of Claimant   Date</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15872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Confidentiality of Information </a:t>
            </a:r>
            <a:r>
              <a:rPr lang="en-US" sz="3600" b="1" dirty="0" smtClean="0"/>
              <a:t>(24 CFR 5.2007)</a:t>
            </a:r>
            <a:endParaRPr lang="en-US" sz="3600" b="1" dirty="0"/>
          </a:p>
        </p:txBody>
      </p:sp>
      <p:sp>
        <p:nvSpPr>
          <p:cNvPr id="3" name="Content Placeholder 2"/>
          <p:cNvSpPr>
            <a:spLocks noGrp="1"/>
          </p:cNvSpPr>
          <p:nvPr>
            <p:ph idx="1"/>
          </p:nvPr>
        </p:nvSpPr>
        <p:spPr>
          <a:xfrm>
            <a:off x="838200" y="1484243"/>
            <a:ext cx="10515600" cy="4996070"/>
          </a:xfrm>
        </p:spPr>
        <p:txBody>
          <a:bodyPr/>
          <a:lstStyle/>
          <a:p>
            <a:r>
              <a:rPr lang="en-US" sz="3600" dirty="0" smtClean="0"/>
              <a:t>Protected as Confidential Information</a:t>
            </a:r>
          </a:p>
          <a:p>
            <a:pPr lvl="1"/>
            <a:r>
              <a:rPr lang="en-US" sz="2800" dirty="0" smtClean="0"/>
              <a:t>Fact that the individual is a victim of domestic Violence</a:t>
            </a:r>
          </a:p>
          <a:p>
            <a:pPr lvl="1"/>
            <a:r>
              <a:rPr lang="en-US" sz="2800" dirty="0" smtClean="0"/>
              <a:t>Information of protection claim  only to authorized persons who have reason to see the information under applicable Federal State or local law.</a:t>
            </a:r>
          </a:p>
          <a:p>
            <a:pPr lvl="1"/>
            <a:r>
              <a:rPr lang="en-US" sz="2800" dirty="0" smtClean="0"/>
              <a:t>May not enter data into a shared data base or any other entity or individual unless</a:t>
            </a:r>
          </a:p>
          <a:p>
            <a:pPr lvl="2"/>
            <a:r>
              <a:rPr lang="en-US" sz="2400" dirty="0" smtClean="0"/>
              <a:t>Requested or consented in writing by victim at the time of information release</a:t>
            </a:r>
            <a:endParaRPr lang="en-US" sz="2400" dirty="0"/>
          </a:p>
          <a:p>
            <a:pPr lvl="2"/>
            <a:r>
              <a:rPr lang="en-US" sz="2400" dirty="0" smtClean="0"/>
              <a:t>Required for use in an eviction, hearing regarding termination of assistance form the covered program</a:t>
            </a:r>
          </a:p>
          <a:p>
            <a:pPr lvl="2"/>
            <a:r>
              <a:rPr lang="en-US" sz="2400" dirty="0" smtClean="0"/>
              <a:t>Otherwise required by applicable law</a:t>
            </a:r>
            <a:endParaRPr lang="en-US" sz="2400" dirty="0"/>
          </a:p>
        </p:txBody>
      </p:sp>
    </p:spTree>
    <p:extLst>
      <p:ext uri="{BB962C8B-B14F-4D97-AF65-F5344CB8AC3E}">
        <p14:creationId xmlns:p14="http://schemas.microsoft.com/office/powerpoint/2010/main" val="19926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Confidentiality</a:t>
            </a:r>
          </a:p>
          <a:p>
            <a:r>
              <a:rPr lang="en-US" dirty="0" smtClean="0"/>
              <a:t>Internal Emergency Transfer Timing and Availability</a:t>
            </a:r>
          </a:p>
          <a:p>
            <a:r>
              <a:rPr lang="en-US" dirty="0" smtClean="0"/>
              <a:t>External Emergency Transfer Timing and Availability</a:t>
            </a:r>
          </a:p>
          <a:p>
            <a:r>
              <a:rPr lang="en-US" dirty="0" smtClean="0"/>
              <a:t>Safety and Security of Tenants</a:t>
            </a:r>
          </a:p>
          <a:p>
            <a:r>
              <a:rPr lang="en-US" dirty="0" smtClean="0"/>
              <a:t>Recording and Reporting (when HUD requires)</a:t>
            </a:r>
          </a:p>
          <a:p>
            <a:r>
              <a:rPr lang="en-US" dirty="0" smtClean="0"/>
              <a:t>Attachment: Form HUD 5383: Emergency Transfer Request</a:t>
            </a:r>
            <a:endParaRPr lang="en-US" dirty="0"/>
          </a:p>
        </p:txBody>
      </p:sp>
      <p:sp>
        <p:nvSpPr>
          <p:cNvPr id="4" name="Title 3"/>
          <p:cNvSpPr>
            <a:spLocks noGrp="1"/>
          </p:cNvSpPr>
          <p:nvPr>
            <p:ph type="title"/>
          </p:nvPr>
        </p:nvSpPr>
        <p:spPr/>
        <p:txBody>
          <a:bodyPr>
            <a:noAutofit/>
          </a:bodyPr>
          <a:lstStyle/>
          <a:p>
            <a:r>
              <a:rPr lang="en-US" sz="3200" b="1" dirty="0"/>
              <a:t>HUD-5381: Emergency Transfer Plan for Victims of Domestic Violence, Dating Violence, Sexual Assault or Stalking </a:t>
            </a:r>
            <a:r>
              <a:rPr lang="en-US" sz="3200" b="1" i="1" u="sng" dirty="0"/>
              <a:t>Model</a:t>
            </a:r>
            <a:r>
              <a:rPr lang="en-US" sz="3200" b="1" dirty="0"/>
              <a:t/>
            </a:r>
            <a:br>
              <a:rPr lang="en-US" sz="3200" b="1" dirty="0"/>
            </a:br>
            <a:r>
              <a:rPr lang="en-US" sz="2800" b="1" dirty="0" smtClean="0"/>
              <a:t>(Template that requires PHA to fill in their information and policy)</a:t>
            </a:r>
            <a:endParaRPr lang="en-US" sz="2800" dirty="0"/>
          </a:p>
        </p:txBody>
      </p:sp>
    </p:spTree>
    <p:extLst>
      <p:ext uri="{BB962C8B-B14F-4D97-AF65-F5344CB8AC3E}">
        <p14:creationId xmlns:p14="http://schemas.microsoft.com/office/powerpoint/2010/main" val="33332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6681"/>
            <a:ext cx="10515600" cy="608944"/>
          </a:xfrm>
        </p:spPr>
        <p:txBody>
          <a:bodyPr>
            <a:normAutofit fontScale="90000"/>
          </a:bodyPr>
          <a:lstStyle/>
          <a:p>
            <a:r>
              <a:rPr lang="en-US" sz="3600" b="1" dirty="0" smtClean="0"/>
              <a:t>HUD-5383:  HUD Emergency Transfer Request for Certain Victims of Domestic Violence, Dating Violence, Sexual assault or Stalking</a:t>
            </a:r>
            <a:br>
              <a:rPr lang="en-US" sz="3600" b="1" dirty="0" smtClean="0"/>
            </a:br>
            <a:r>
              <a:rPr lang="en-US" b="1" dirty="0"/>
              <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Transfer Request form Defines:</a:t>
            </a:r>
          </a:p>
          <a:p>
            <a:pPr lvl="1"/>
            <a:r>
              <a:rPr lang="en-US" dirty="0"/>
              <a:t>Tenant must claim to be a victim of Domestic Violence</a:t>
            </a:r>
          </a:p>
          <a:p>
            <a:pPr lvl="1"/>
            <a:r>
              <a:rPr lang="en-US" dirty="0"/>
              <a:t>Tenant Expressly Request the Emergency transfer</a:t>
            </a:r>
          </a:p>
          <a:p>
            <a:pPr lvl="1"/>
            <a:r>
              <a:rPr lang="en-US" dirty="0"/>
              <a:t>Tenant reasonably believes that a threat of imminent harm form further violence exist</a:t>
            </a:r>
          </a:p>
          <a:p>
            <a:pPr marL="457200" lvl="1" indent="0">
              <a:buNone/>
            </a:pPr>
            <a:r>
              <a:rPr lang="en-US" dirty="0"/>
              <a:t>OR</a:t>
            </a:r>
          </a:p>
          <a:p>
            <a:pPr lvl="1"/>
            <a:r>
              <a:rPr lang="en-US" dirty="0"/>
              <a:t>Tenant is a victim of domestic violence that occurred on the premises during 90 calendar-days prior to the request for transfer</a:t>
            </a:r>
          </a:p>
          <a:p>
            <a:r>
              <a:rPr lang="en-US" dirty="0" smtClean="0"/>
              <a:t>Submission </a:t>
            </a:r>
            <a:r>
              <a:rPr lang="en-US" dirty="0"/>
              <a:t>of </a:t>
            </a:r>
            <a:r>
              <a:rPr lang="en-US" dirty="0" smtClean="0"/>
              <a:t>Documentation: If PHA request documentation </a:t>
            </a:r>
            <a:r>
              <a:rPr lang="en-US" smtClean="0"/>
              <a:t>the claimant </a:t>
            </a:r>
            <a:r>
              <a:rPr lang="en-US" dirty="0"/>
              <a:t>should </a:t>
            </a:r>
            <a:r>
              <a:rPr lang="en-US" dirty="0" smtClean="0"/>
              <a:t>submit Form HUD-5382 or if </a:t>
            </a:r>
            <a:r>
              <a:rPr lang="en-US" dirty="0"/>
              <a:t>tenant has third party </a:t>
            </a:r>
            <a:r>
              <a:rPr lang="en-US" dirty="0" smtClean="0"/>
              <a:t>documentation and </a:t>
            </a:r>
            <a:r>
              <a:rPr lang="en-US" dirty="0"/>
              <a:t>if it is safe for them to do so.</a:t>
            </a:r>
          </a:p>
          <a:p>
            <a:r>
              <a:rPr lang="en-US" dirty="0" smtClean="0"/>
              <a:t>Confidentiality: data of request cannot be released or put in shared data base unless:</a:t>
            </a:r>
          </a:p>
          <a:p>
            <a:pPr lvl="1"/>
            <a:r>
              <a:rPr lang="en-US" dirty="0" smtClean="0"/>
              <a:t>Tenant authorization</a:t>
            </a:r>
          </a:p>
          <a:p>
            <a:pPr lvl="1"/>
            <a:r>
              <a:rPr lang="en-US" dirty="0" smtClean="0"/>
              <a:t>Required for Court proceeding </a:t>
            </a:r>
          </a:p>
          <a:p>
            <a:pPr lvl="1"/>
            <a:r>
              <a:rPr lang="en-US" dirty="0" smtClean="0"/>
              <a:t>Otherwise required by applicable law</a:t>
            </a:r>
          </a:p>
        </p:txBody>
      </p:sp>
    </p:spTree>
    <p:extLst>
      <p:ext uri="{BB962C8B-B14F-4D97-AF65-F5344CB8AC3E}">
        <p14:creationId xmlns:p14="http://schemas.microsoft.com/office/powerpoint/2010/main" val="17378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8073"/>
            <a:ext cx="10515600" cy="1108363"/>
          </a:xfrm>
        </p:spPr>
        <p:txBody>
          <a:bodyPr>
            <a:normAutofit fontScale="90000"/>
          </a:bodyPr>
          <a:lstStyle/>
          <a:p>
            <a:r>
              <a:rPr lang="en-US" sz="5400" dirty="0" smtClean="0"/>
              <a:t/>
            </a:r>
            <a:br>
              <a:rPr lang="en-US" sz="5400" dirty="0" smtClean="0"/>
            </a:br>
            <a:r>
              <a:rPr lang="en-US" sz="6700" b="1" dirty="0" smtClean="0"/>
              <a:t>VAWA Is Fair Housing </a:t>
            </a:r>
            <a:r>
              <a:rPr lang="en-US" sz="5400" b="1" dirty="0"/>
              <a:t/>
            </a:r>
            <a:br>
              <a:rPr lang="en-US" sz="5400" b="1" dirty="0"/>
            </a:br>
            <a:endParaRPr lang="en-US" sz="5400" b="1" dirty="0"/>
          </a:p>
        </p:txBody>
      </p:sp>
      <p:sp>
        <p:nvSpPr>
          <p:cNvPr id="3" name="Content Placeholder 2"/>
          <p:cNvSpPr>
            <a:spLocks noGrp="1"/>
          </p:cNvSpPr>
          <p:nvPr>
            <p:ph idx="1"/>
          </p:nvPr>
        </p:nvSpPr>
        <p:spPr>
          <a:xfrm>
            <a:off x="653473" y="2632364"/>
            <a:ext cx="10515600" cy="3925455"/>
          </a:xfrm>
        </p:spPr>
        <p:txBody>
          <a:bodyPr>
            <a:normAutofit/>
          </a:bodyPr>
          <a:lstStyle/>
          <a:p>
            <a:pPr lvl="1"/>
            <a:r>
              <a:rPr lang="en-US" sz="4400" dirty="0" smtClean="0"/>
              <a:t>VAWA Court Case  (NC) settled</a:t>
            </a:r>
          </a:p>
          <a:p>
            <a:pPr lvl="1"/>
            <a:endParaRPr lang="en-US" sz="4400" dirty="0"/>
          </a:p>
          <a:p>
            <a:pPr lvl="1"/>
            <a:endParaRPr lang="en-US" sz="4400" dirty="0"/>
          </a:p>
          <a:p>
            <a:pPr lvl="1"/>
            <a:endParaRPr lang="en-US" dirty="0" smtClean="0"/>
          </a:p>
          <a:p>
            <a:pPr lvl="1"/>
            <a:endParaRPr lang="en-US" dirty="0"/>
          </a:p>
          <a:p>
            <a:pPr lvl="1"/>
            <a:endParaRPr lang="en-US" dirty="0" smtClean="0"/>
          </a:p>
          <a:p>
            <a:pPr lvl="1"/>
            <a:endParaRPr lang="en-US" dirty="0" smtClean="0"/>
          </a:p>
          <a:p>
            <a:pPr lvl="2"/>
            <a:endParaRPr lang="en-US" dirty="0"/>
          </a:p>
          <a:p>
            <a:pPr lvl="2"/>
            <a:endParaRPr lang="en-US" dirty="0" smtClean="0"/>
          </a:p>
          <a:p>
            <a:pPr marL="457200" lvl="1" indent="0">
              <a:buNone/>
            </a:pPr>
            <a:endParaRPr lang="en-US" dirty="0"/>
          </a:p>
        </p:txBody>
      </p:sp>
    </p:spTree>
    <p:extLst>
      <p:ext uri="{BB962C8B-B14F-4D97-AF65-F5344CB8AC3E}">
        <p14:creationId xmlns:p14="http://schemas.microsoft.com/office/powerpoint/2010/main" val="3582923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18" y="344287"/>
            <a:ext cx="9925424" cy="6093457"/>
          </a:xfrm>
          <a:prstGeom prst="rect">
            <a:avLst/>
          </a:prstGeom>
        </p:spPr>
      </p:pic>
    </p:spTree>
    <p:extLst>
      <p:ext uri="{BB962C8B-B14F-4D97-AF65-F5344CB8AC3E}">
        <p14:creationId xmlns:p14="http://schemas.microsoft.com/office/powerpoint/2010/main" val="669381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07450"/>
          </a:xfrm>
        </p:spPr>
        <p:txBody>
          <a:bodyPr>
            <a:normAutofit fontScale="90000"/>
          </a:bodyPr>
          <a:lstStyle/>
          <a:p>
            <a:endParaRPr lang="en-US" dirty="0"/>
          </a:p>
        </p:txBody>
      </p:sp>
      <p:sp>
        <p:nvSpPr>
          <p:cNvPr id="3" name="Content Placeholder 2"/>
          <p:cNvSpPr>
            <a:spLocks noGrp="1"/>
          </p:cNvSpPr>
          <p:nvPr>
            <p:ph idx="1"/>
          </p:nvPr>
        </p:nvSpPr>
        <p:spPr>
          <a:xfrm>
            <a:off x="838200" y="672576"/>
            <a:ext cx="10515600" cy="5859566"/>
          </a:xfrm>
        </p:spPr>
        <p:txBody>
          <a:bodyPr>
            <a:normAutofit fontScale="92500" lnSpcReduction="10000"/>
          </a:bodyPr>
          <a:lstStyle/>
          <a:p>
            <a:pPr marL="0" indent="0" algn="ctr">
              <a:buNone/>
            </a:pPr>
            <a:endParaRPr lang="en-US" sz="3600" b="1" dirty="0" smtClean="0">
              <a:latin typeface="Arial Rounded MT Bold" panose="020F0704030504030204" pitchFamily="34" charset="0"/>
            </a:endParaRPr>
          </a:p>
          <a:p>
            <a:pPr marL="0" indent="0" algn="ctr">
              <a:buNone/>
            </a:pPr>
            <a:r>
              <a:rPr lang="en-US" sz="3600" b="1" dirty="0" smtClean="0">
                <a:latin typeface="Arial Rounded MT Bold" panose="020F0704030504030204" pitchFamily="34" charset="0"/>
              </a:rPr>
              <a:t>FAIR </a:t>
            </a:r>
            <a:r>
              <a:rPr lang="en-US" sz="3600" b="1" dirty="0">
                <a:latin typeface="Arial Rounded MT Bold" panose="020F0704030504030204" pitchFamily="34" charset="0"/>
              </a:rPr>
              <a:t>HOUSING AND RELATED REGULATORY </a:t>
            </a:r>
            <a:r>
              <a:rPr lang="en-US" sz="3600" b="1" dirty="0" smtClean="0">
                <a:latin typeface="Arial Rounded MT Bold" panose="020F0704030504030204" pitchFamily="34" charset="0"/>
              </a:rPr>
              <a:t>COMPLIANCE</a:t>
            </a:r>
          </a:p>
          <a:p>
            <a:pPr marL="0" indent="0" algn="ctr">
              <a:buNone/>
            </a:pPr>
            <a:r>
              <a:rPr lang="en-US" sz="3600" b="1" dirty="0" smtClean="0">
                <a:latin typeface="Arial Rounded MT Bold" panose="020F0704030504030204" pitchFamily="34" charset="0"/>
              </a:rPr>
              <a:t> </a:t>
            </a:r>
          </a:p>
          <a:p>
            <a:pPr marL="0" indent="0" algn="ctr">
              <a:buNone/>
            </a:pPr>
            <a:r>
              <a:rPr lang="en-US" sz="3600" b="1" dirty="0" smtClean="0">
                <a:latin typeface="Arial Rounded MT Bold" panose="020F0704030504030204" pitchFamily="34" charset="0"/>
              </a:rPr>
              <a:t>BEGINS </a:t>
            </a:r>
          </a:p>
          <a:p>
            <a:pPr marL="0" indent="0" algn="ctr">
              <a:buNone/>
            </a:pPr>
            <a:endParaRPr lang="en-US" sz="3600" b="1" dirty="0" smtClean="0">
              <a:latin typeface="Arial Rounded MT Bold" panose="020F0704030504030204" pitchFamily="34" charset="0"/>
            </a:endParaRPr>
          </a:p>
          <a:p>
            <a:pPr marL="0" indent="0" algn="ctr">
              <a:buNone/>
            </a:pPr>
            <a:r>
              <a:rPr lang="en-US" sz="3600" b="1" dirty="0" smtClean="0">
                <a:latin typeface="Arial Rounded MT Bold" panose="020F0704030504030204" pitchFamily="34" charset="0"/>
              </a:rPr>
              <a:t>AT </a:t>
            </a:r>
            <a:r>
              <a:rPr lang="en-US" sz="3600" b="1" dirty="0">
                <a:latin typeface="Arial Rounded MT Bold" panose="020F0704030504030204" pitchFamily="34" charset="0"/>
              </a:rPr>
              <a:t>FIRST CONTACT WITH A POTENTIAL APPLICANT (Vendor, Landlord</a:t>
            </a:r>
            <a:r>
              <a:rPr lang="en-US" sz="3600" b="1" dirty="0" smtClean="0">
                <a:latin typeface="Arial Rounded MT Bold" panose="020F0704030504030204" pitchFamily="34" charset="0"/>
              </a:rPr>
              <a:t>)</a:t>
            </a:r>
          </a:p>
          <a:p>
            <a:pPr marL="0" indent="0" algn="ctr">
              <a:buNone/>
            </a:pPr>
            <a:endParaRPr lang="en-US" sz="3600" b="1" dirty="0" smtClean="0">
              <a:latin typeface="Arial Rounded MT Bold" panose="020F0704030504030204" pitchFamily="34" charset="0"/>
            </a:endParaRPr>
          </a:p>
          <a:p>
            <a:pPr marL="0" indent="0" algn="ctr">
              <a:buNone/>
            </a:pPr>
            <a:r>
              <a:rPr lang="en-US" sz="3600" b="1" dirty="0">
                <a:latin typeface="Arial Rounded MT Bold" panose="020F0704030504030204" pitchFamily="34" charset="0"/>
              </a:rPr>
              <a:t/>
            </a:r>
            <a:br>
              <a:rPr lang="en-US" sz="3600" b="1" dirty="0">
                <a:latin typeface="Arial Rounded MT Bold" panose="020F0704030504030204" pitchFamily="34" charset="0"/>
              </a:rPr>
            </a:br>
            <a:endParaRPr lang="en-US" sz="3600" dirty="0"/>
          </a:p>
        </p:txBody>
      </p:sp>
    </p:spTree>
    <p:extLst>
      <p:ext uri="{BB962C8B-B14F-4D97-AF65-F5344CB8AC3E}">
        <p14:creationId xmlns:p14="http://schemas.microsoft.com/office/powerpoint/2010/main" val="415453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4779"/>
          </a:xfrm>
        </p:spPr>
        <p:txBody>
          <a:bodyPr>
            <a:normAutofit fontScale="90000"/>
          </a:bodyPr>
          <a:lstStyle/>
          <a:p>
            <a:endParaRPr lang="en-US" dirty="0"/>
          </a:p>
        </p:txBody>
      </p:sp>
      <p:sp>
        <p:nvSpPr>
          <p:cNvPr id="3" name="Content Placeholder 2"/>
          <p:cNvSpPr>
            <a:spLocks noGrp="1"/>
          </p:cNvSpPr>
          <p:nvPr>
            <p:ph idx="1"/>
          </p:nvPr>
        </p:nvSpPr>
        <p:spPr>
          <a:xfrm>
            <a:off x="838200" y="1050426"/>
            <a:ext cx="10515600" cy="5126537"/>
          </a:xfrm>
        </p:spPr>
        <p:txBody>
          <a:bodyPr>
            <a:normAutofit/>
          </a:bodyPr>
          <a:lstStyle/>
          <a:p>
            <a:pPr marL="0" indent="0" algn="ctr">
              <a:buNone/>
            </a:pPr>
            <a:r>
              <a:rPr lang="en-US" sz="6000" b="1" dirty="0">
                <a:solidFill>
                  <a:schemeClr val="accent1">
                    <a:lumMod val="50000"/>
                  </a:schemeClr>
                </a:solidFill>
              </a:rPr>
              <a:t>Fair Housing  compliance is an all day, every day </a:t>
            </a:r>
            <a:r>
              <a:rPr lang="en-US" sz="6000" b="1" dirty="0" smtClean="0">
                <a:solidFill>
                  <a:schemeClr val="accent1">
                    <a:lumMod val="50000"/>
                  </a:schemeClr>
                </a:solidFill>
              </a:rPr>
              <a:t>process</a:t>
            </a:r>
          </a:p>
          <a:p>
            <a:pPr algn="ctr"/>
            <a:endParaRPr lang="en-US" sz="6000" b="1" dirty="0" smtClean="0">
              <a:solidFill>
                <a:schemeClr val="accent1">
                  <a:lumMod val="50000"/>
                </a:schemeClr>
              </a:solidFill>
            </a:endParaRPr>
          </a:p>
          <a:p>
            <a:pPr marL="0" indent="0" algn="ctr">
              <a:buNone/>
            </a:pPr>
            <a:r>
              <a:rPr lang="en-US" sz="6000" b="1" dirty="0">
                <a:solidFill>
                  <a:schemeClr val="accent2">
                    <a:lumMod val="50000"/>
                  </a:schemeClr>
                </a:solidFill>
              </a:rPr>
              <a:t>It is part of everything you do at the PHA</a:t>
            </a:r>
            <a:endParaRPr lang="en-US" sz="6000" dirty="0"/>
          </a:p>
        </p:txBody>
      </p:sp>
    </p:spTree>
    <p:extLst>
      <p:ext uri="{BB962C8B-B14F-4D97-AF65-F5344CB8AC3E}">
        <p14:creationId xmlns:p14="http://schemas.microsoft.com/office/powerpoint/2010/main" val="170841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8" y="88034"/>
            <a:ext cx="10515600" cy="3338657"/>
          </a:xfrm>
        </p:spPr>
        <p:txBody>
          <a:bodyPr>
            <a:normAutofit fontScale="90000"/>
          </a:bodyPr>
          <a:lstStyle/>
          <a:p>
            <a:r>
              <a:rPr lang="en-US" sz="6000" b="1" dirty="0" smtClean="0"/>
              <a:t>   </a:t>
            </a:r>
            <a:br>
              <a:rPr lang="en-US" sz="6000" b="1" dirty="0" smtClean="0"/>
            </a:br>
            <a:r>
              <a:rPr lang="en-US" sz="6000" b="1" dirty="0" smtClean="0"/>
              <a:t>Always!! Think Before </a:t>
            </a:r>
            <a:r>
              <a:rPr lang="en-US" sz="6000" b="1" dirty="0"/>
              <a:t/>
            </a:r>
            <a:br>
              <a:rPr lang="en-US" sz="6000" b="1" dirty="0"/>
            </a:br>
            <a:r>
              <a:rPr lang="en-US" sz="6000" b="1" dirty="0" smtClean="0"/>
              <a:t>You React - Recheck </a:t>
            </a:r>
            <a:br>
              <a:rPr lang="en-US" sz="6000" b="1" dirty="0" smtClean="0"/>
            </a:br>
            <a:r>
              <a:rPr lang="en-US" sz="6000" b="1" dirty="0" smtClean="0"/>
              <a:t>Your Process, The </a:t>
            </a:r>
            <a:br>
              <a:rPr lang="en-US" sz="6000" b="1" dirty="0" smtClean="0"/>
            </a:br>
            <a:r>
              <a:rPr lang="en-US" sz="6000" b="1" dirty="0" smtClean="0"/>
              <a:t>Regulations and </a:t>
            </a:r>
            <a:br>
              <a:rPr lang="en-US" sz="6000" b="1" dirty="0" smtClean="0"/>
            </a:br>
            <a:r>
              <a:rPr lang="en-US" sz="6000" b="1" dirty="0" smtClean="0"/>
              <a:t>your Documentation</a:t>
            </a:r>
            <a:endParaRPr lang="en-US" sz="6000" b="1" dirty="0"/>
          </a:p>
        </p:txBody>
      </p:sp>
      <p:pic>
        <p:nvPicPr>
          <p:cNvPr id="4" name="Content Placeholder 3" descr="File:Black Cartoon Woman Thinking Of A Career Change.svg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6036" y="318496"/>
            <a:ext cx="5761800" cy="6830449"/>
          </a:xfrm>
        </p:spPr>
      </p:pic>
    </p:spTree>
    <p:extLst>
      <p:ext uri="{BB962C8B-B14F-4D97-AF65-F5344CB8AC3E}">
        <p14:creationId xmlns:p14="http://schemas.microsoft.com/office/powerpoint/2010/main" val="3448640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5159"/>
          </a:xfrm>
        </p:spPr>
        <p:txBody>
          <a:bodyPr/>
          <a:lstStyle/>
          <a:p>
            <a:r>
              <a:rPr lang="en-US" b="1" dirty="0"/>
              <a:t>Regulations continued</a:t>
            </a:r>
          </a:p>
        </p:txBody>
      </p:sp>
      <p:sp>
        <p:nvSpPr>
          <p:cNvPr id="3" name="Content Placeholder 2"/>
          <p:cNvSpPr>
            <a:spLocks noGrp="1"/>
          </p:cNvSpPr>
          <p:nvPr>
            <p:ph idx="1"/>
          </p:nvPr>
        </p:nvSpPr>
        <p:spPr>
          <a:xfrm>
            <a:off x="838200" y="1413164"/>
            <a:ext cx="10515600" cy="4987636"/>
          </a:xfrm>
        </p:spPr>
        <p:txBody>
          <a:bodyPr>
            <a:normAutofit fontScale="92500" lnSpcReduction="20000"/>
          </a:bodyPr>
          <a:lstStyle/>
          <a:p>
            <a:r>
              <a:rPr lang="en-US" sz="2200" dirty="0"/>
              <a:t>Nondiscrimination  Based on Handicap in HUD Federally Assisted Programs and Activities </a:t>
            </a:r>
          </a:p>
          <a:p>
            <a:pPr lvl="1"/>
            <a:r>
              <a:rPr lang="en-US" sz="2200" dirty="0"/>
              <a:t>24 CFR 8</a:t>
            </a:r>
          </a:p>
          <a:p>
            <a:r>
              <a:rPr lang="en-US" sz="2200" dirty="0"/>
              <a:t>Nondiscrimination in Federally Assisted Programs of the Department of HUD : Effectuation of Title VI of the civil Rights  Act of 1964</a:t>
            </a:r>
          </a:p>
          <a:p>
            <a:pPr lvl="1"/>
            <a:r>
              <a:rPr lang="en-US" sz="2200" dirty="0"/>
              <a:t>24 CFR part 1</a:t>
            </a:r>
          </a:p>
          <a:p>
            <a:r>
              <a:rPr lang="en-US" sz="2200" dirty="0"/>
              <a:t>Nondiscrimination in Activities Funded under Title I of the Housing and Community Development Act of 1974</a:t>
            </a:r>
          </a:p>
          <a:p>
            <a:pPr lvl="1"/>
            <a:r>
              <a:rPr lang="en-US" sz="2200" dirty="0"/>
              <a:t>24 CFR part 6</a:t>
            </a:r>
          </a:p>
          <a:p>
            <a:r>
              <a:rPr lang="en-US" sz="2200" dirty="0"/>
              <a:t>Nondiscrimination on the Basis of Age in HUD Programs  or Activities receiving federal funds</a:t>
            </a:r>
          </a:p>
          <a:p>
            <a:pPr lvl="1"/>
            <a:r>
              <a:rPr lang="en-US" sz="2200" dirty="0"/>
              <a:t>24 CFR part 146</a:t>
            </a:r>
          </a:p>
          <a:p>
            <a:r>
              <a:rPr lang="en-US" sz="2200" dirty="0"/>
              <a:t>Nondiscrimination  on the Basis of Disability in State and Local Government  Services</a:t>
            </a:r>
          </a:p>
          <a:p>
            <a:pPr lvl="1"/>
            <a:r>
              <a:rPr lang="en-US" sz="2200" dirty="0"/>
              <a:t>28 CFR part 35</a:t>
            </a:r>
          </a:p>
          <a:p>
            <a:r>
              <a:rPr lang="en-US" sz="2200" dirty="0"/>
              <a:t>Nondiscrimination on the Basis of Sex in Education Programs and Activities Receiving  Federal Funds</a:t>
            </a:r>
          </a:p>
          <a:p>
            <a:pPr lvl="1"/>
            <a:r>
              <a:rPr lang="en-US" sz="2200" dirty="0"/>
              <a:t>24 CFR part 3</a:t>
            </a:r>
          </a:p>
          <a:p>
            <a:r>
              <a:rPr lang="en-US" sz="2200" b="1" u="sng" dirty="0"/>
              <a:t>Protection of Victims of Domestic Violence, Sexual Assault , or Stalking</a:t>
            </a:r>
          </a:p>
          <a:p>
            <a:pPr lvl="1"/>
            <a:r>
              <a:rPr lang="en-US" sz="2200" b="1" u="sng" dirty="0"/>
              <a:t>24CFR 5.2001  (Final Rule: 11/16/2016)( includes new forms)</a:t>
            </a:r>
          </a:p>
          <a:p>
            <a:endParaRPr lang="en-US" sz="2000" b="1" u="sng" dirty="0"/>
          </a:p>
        </p:txBody>
      </p:sp>
    </p:spTree>
    <p:extLst>
      <p:ext uri="{BB962C8B-B14F-4D97-AF65-F5344CB8AC3E}">
        <p14:creationId xmlns:p14="http://schemas.microsoft.com/office/powerpoint/2010/main" val="34272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5057"/>
          </a:xfrm>
        </p:spPr>
        <p:txBody>
          <a:bodyPr/>
          <a:lstStyle/>
          <a:p>
            <a:r>
              <a:rPr lang="en-US" dirty="0"/>
              <a:t>OH!! By the way did I say?</a:t>
            </a:r>
          </a:p>
        </p:txBody>
      </p:sp>
      <p:sp>
        <p:nvSpPr>
          <p:cNvPr id="3" name="Content Placeholder 2"/>
          <p:cNvSpPr>
            <a:spLocks noGrp="1"/>
          </p:cNvSpPr>
          <p:nvPr>
            <p:ph idx="1"/>
          </p:nvPr>
        </p:nvSpPr>
        <p:spPr>
          <a:xfrm>
            <a:off x="838200" y="1130531"/>
            <a:ext cx="10515600" cy="4838007"/>
          </a:xfrm>
        </p:spPr>
        <p:txBody>
          <a:bodyPr>
            <a:normAutofit/>
          </a:bodyPr>
          <a:lstStyle/>
          <a:p>
            <a:pPr marL="0" indent="0">
              <a:buNone/>
            </a:pPr>
            <a:r>
              <a:rPr lang="en-US" sz="9600" dirty="0">
                <a:latin typeface="Berlin Sans FB Demi" panose="020E0802020502020306" pitchFamily="34" charset="0"/>
              </a:rPr>
              <a:t>Document</a:t>
            </a:r>
          </a:p>
        </p:txBody>
      </p:sp>
      <p:pic>
        <p:nvPicPr>
          <p:cNvPr id="5" name="Picture 4"/>
          <p:cNvPicPr>
            <a:picLocks noChangeAspect="1"/>
          </p:cNvPicPr>
          <p:nvPr/>
        </p:nvPicPr>
        <p:blipFill>
          <a:blip r:embed="rId2"/>
          <a:stretch>
            <a:fillRect/>
          </a:stretch>
        </p:blipFill>
        <p:spPr>
          <a:xfrm>
            <a:off x="3613476" y="2227812"/>
            <a:ext cx="6177986" cy="4895036"/>
          </a:xfrm>
          <a:prstGeom prst="rect">
            <a:avLst/>
          </a:prstGeom>
        </p:spPr>
      </p:pic>
    </p:spTree>
    <p:extLst>
      <p:ext uri="{BB962C8B-B14F-4D97-AF65-F5344CB8AC3E}">
        <p14:creationId xmlns:p14="http://schemas.microsoft.com/office/powerpoint/2010/main" val="169816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797"/>
          </a:xfrm>
        </p:spPr>
        <p:txBody>
          <a:bodyPr>
            <a:normAutofit fontScale="90000"/>
          </a:bodyPr>
          <a:lstStyle/>
          <a:p>
            <a:r>
              <a:rPr lang="en-US" dirty="0" smtClean="0"/>
              <a:t>Failure to comply with Fair Housing  and related Fair Housing Laws (504, ADA,VAWA)</a:t>
            </a:r>
            <a:endParaRPr lang="en-US" dirty="0"/>
          </a:p>
        </p:txBody>
      </p:sp>
      <p:pic>
        <p:nvPicPr>
          <p:cNvPr id="4" name="Content Placeholder 3" descr="OH NO STARTLED FACE! | benjamin sTone | Flick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6237" y="1515853"/>
            <a:ext cx="4268555" cy="3216386"/>
          </a:xfrm>
        </p:spPr>
      </p:pic>
      <p:pic>
        <p:nvPicPr>
          <p:cNvPr id="5" name="Picture 4" descr="Download Of Dollars Bundles Picture Free Download PNG HD HQ PNG Imag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152" y="4247611"/>
            <a:ext cx="4719848" cy="2897107"/>
          </a:xfrm>
          <a:prstGeom prst="rect">
            <a:avLst/>
          </a:prstGeom>
        </p:spPr>
      </p:pic>
      <p:pic>
        <p:nvPicPr>
          <p:cNvPr id="12" name="Picture 11" descr="A view from the jury box in a murder trial | Calvary Baptist Churc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55" y="2691283"/>
            <a:ext cx="4862354" cy="3228603"/>
          </a:xfrm>
          <a:prstGeom prst="rect">
            <a:avLst/>
          </a:prstGeom>
        </p:spPr>
      </p:pic>
      <p:pic>
        <p:nvPicPr>
          <p:cNvPr id="13" name="Picture 12" descr="Red arrow pointing right vector image | Free SV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281" y="3638992"/>
            <a:ext cx="1333184" cy="1333184"/>
          </a:xfrm>
          <a:prstGeom prst="rect">
            <a:avLst/>
          </a:prstGeom>
        </p:spPr>
      </p:pic>
    </p:spTree>
    <p:extLst>
      <p:ext uri="{BB962C8B-B14F-4D97-AF65-F5344CB8AC3E}">
        <p14:creationId xmlns:p14="http://schemas.microsoft.com/office/powerpoint/2010/main" val="5283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2342"/>
            <a:ext cx="8023167" cy="382386"/>
          </a:xfrm>
        </p:spPr>
        <p:txBody>
          <a:bodyPr>
            <a:noAutofit/>
          </a:bodyPr>
          <a:lstStyle/>
          <a:p>
            <a:pPr algn="ctr"/>
            <a:r>
              <a:rPr lang="en-US" sz="6000" dirty="0">
                <a:latin typeface="Arial Rounded MT Bold" panose="020F0704030504030204" pitchFamily="34" charset="0"/>
              </a:rPr>
              <a:t>Lastly</a:t>
            </a:r>
            <a:r>
              <a:rPr lang="en-US" sz="6600" dirty="0">
                <a:latin typeface="Arial Rounded MT Bold" panose="020F0704030504030204" pitchFamily="34" charset="0"/>
              </a:rPr>
              <a:t/>
            </a:r>
            <a:br>
              <a:rPr lang="en-US" sz="6600" dirty="0">
                <a:latin typeface="Arial Rounded MT Bold" panose="020F0704030504030204" pitchFamily="34" charset="0"/>
              </a:rPr>
            </a:br>
            <a:endParaRPr lang="en-US" sz="6600" dirty="0">
              <a:latin typeface="Arial Rounded MT Bold" panose="020F0704030504030204" pitchFamily="34" charset="0"/>
            </a:endParaRPr>
          </a:p>
        </p:txBody>
      </p:sp>
      <p:sp>
        <p:nvSpPr>
          <p:cNvPr id="3" name="Content Placeholder 2"/>
          <p:cNvSpPr>
            <a:spLocks noGrp="1"/>
          </p:cNvSpPr>
          <p:nvPr>
            <p:ph idx="1"/>
          </p:nvPr>
        </p:nvSpPr>
        <p:spPr>
          <a:xfrm>
            <a:off x="838200" y="1579418"/>
            <a:ext cx="6368512" cy="4796331"/>
          </a:xfrm>
        </p:spPr>
        <p:txBody>
          <a:bodyPr>
            <a:normAutofit fontScale="92500" lnSpcReduction="10000"/>
          </a:bodyPr>
          <a:lstStyle/>
          <a:p>
            <a:pPr marL="0" indent="0">
              <a:buNone/>
            </a:pPr>
            <a:r>
              <a:rPr lang="en-US" b="1" dirty="0"/>
              <a:t>Managing HUD Housing is complicated,</a:t>
            </a:r>
          </a:p>
          <a:p>
            <a:pPr marL="0" indent="0">
              <a:buNone/>
            </a:pPr>
            <a:r>
              <a:rPr lang="en-US" b="1" dirty="0"/>
              <a:t> confusing, frustrating and tiring </a:t>
            </a:r>
          </a:p>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BUT</a:t>
            </a:r>
            <a:r>
              <a:rPr lang="en-US" b="1" dirty="0"/>
              <a:t>, It is </a:t>
            </a:r>
            <a:r>
              <a:rPr lang="en-US" b="1" dirty="0" smtClean="0"/>
              <a:t>also challenging, rewarding and Critical  to those  </a:t>
            </a:r>
            <a:r>
              <a:rPr lang="en-US" b="1" dirty="0"/>
              <a:t>we house </a:t>
            </a:r>
          </a:p>
          <a:p>
            <a:pPr marL="0" indent="0">
              <a:buNone/>
            </a:pPr>
            <a:endParaRPr lang="en-US" dirty="0"/>
          </a:p>
          <a:p>
            <a:pPr marL="0" indent="0">
              <a:buNone/>
            </a:pPr>
            <a:r>
              <a:rPr lang="en-US" sz="4800" dirty="0"/>
              <a:t>KEEP UP THE </a:t>
            </a:r>
            <a:endParaRPr lang="en-US" sz="4800" dirty="0" smtClean="0"/>
          </a:p>
          <a:p>
            <a:pPr marL="0" indent="0">
              <a:buNone/>
            </a:pPr>
            <a:r>
              <a:rPr lang="en-US" sz="4800" dirty="0" smtClean="0"/>
              <a:t>GOOD </a:t>
            </a:r>
            <a:r>
              <a:rPr lang="en-US" sz="4800" dirty="0"/>
              <a:t>WORK !</a:t>
            </a:r>
          </a:p>
        </p:txBody>
      </p:sp>
      <p:pic>
        <p:nvPicPr>
          <p:cNvPr id="4" name="Picture 3"/>
          <p:cNvPicPr>
            <a:picLocks noChangeAspect="1"/>
          </p:cNvPicPr>
          <p:nvPr/>
        </p:nvPicPr>
        <p:blipFill>
          <a:blip r:embed="rId2"/>
          <a:stretch>
            <a:fillRect/>
          </a:stretch>
        </p:blipFill>
        <p:spPr>
          <a:xfrm>
            <a:off x="6680409" y="528992"/>
            <a:ext cx="3415293" cy="3166389"/>
          </a:xfrm>
          <a:prstGeom prst="rect">
            <a:avLst/>
          </a:prstGeom>
        </p:spPr>
      </p:pic>
    </p:spTree>
    <p:extLst>
      <p:ext uri="{BB962C8B-B14F-4D97-AF65-F5344CB8AC3E}">
        <p14:creationId xmlns:p14="http://schemas.microsoft.com/office/powerpoint/2010/main" val="5907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ist... nieblas: Grandes frases.... del cin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036" y="81046"/>
            <a:ext cx="3482235" cy="4952512"/>
          </a:xfrm>
        </p:spPr>
      </p:pic>
      <p:sp>
        <p:nvSpPr>
          <p:cNvPr id="3" name="TextBox 2"/>
          <p:cNvSpPr txBox="1"/>
          <p:nvPr/>
        </p:nvSpPr>
        <p:spPr>
          <a:xfrm>
            <a:off x="1909175" y="5288340"/>
            <a:ext cx="9444625" cy="1569660"/>
          </a:xfrm>
          <a:prstGeom prst="rect">
            <a:avLst/>
          </a:prstGeom>
          <a:noFill/>
        </p:spPr>
        <p:txBody>
          <a:bodyPr wrap="square" rtlCol="0">
            <a:spAutoFit/>
          </a:bodyPr>
          <a:lstStyle/>
          <a:p>
            <a:r>
              <a:rPr lang="en-US" sz="4800" dirty="0" smtClean="0"/>
              <a:t>And, That is all I have to say about that!!!!</a:t>
            </a:r>
            <a:endParaRPr lang="en-US" sz="4800" dirty="0"/>
          </a:p>
        </p:txBody>
      </p:sp>
    </p:spTree>
    <p:extLst>
      <p:ext uri="{BB962C8B-B14F-4D97-AF65-F5344CB8AC3E}">
        <p14:creationId xmlns:p14="http://schemas.microsoft.com/office/powerpoint/2010/main" val="12688515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6000" dirty="0" smtClean="0"/>
              <a:t>Nancy Walker</a:t>
            </a:r>
          </a:p>
          <a:p>
            <a:pPr marL="0" indent="0">
              <a:buNone/>
            </a:pPr>
            <a:r>
              <a:rPr lang="en-US" sz="6000" dirty="0" smtClean="0"/>
              <a:t>nancy.walker1949@gmail.com</a:t>
            </a:r>
            <a:endParaRPr lang="en-US" sz="6000" dirty="0"/>
          </a:p>
        </p:txBody>
      </p:sp>
    </p:spTree>
    <p:extLst>
      <p:ext uri="{BB962C8B-B14F-4D97-AF65-F5344CB8AC3E}">
        <p14:creationId xmlns:p14="http://schemas.microsoft.com/office/powerpoint/2010/main" val="33160022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322217"/>
          </a:xfrm>
        </p:spPr>
        <p:txBody>
          <a:bodyPr>
            <a:normAutofit fontScale="90000"/>
          </a:bodyPr>
          <a:lstStyle/>
          <a:p>
            <a:r>
              <a:rPr lang="en-US" dirty="0" smtClean="0"/>
              <a:t>National Hotlines</a:t>
            </a:r>
            <a:endParaRPr lang="en-US" dirty="0"/>
          </a:p>
        </p:txBody>
      </p:sp>
      <p:pic>
        <p:nvPicPr>
          <p:cNvPr id="4" name="Content Placeholder 3" descr="G:\VAWA\Hot lines.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6240" y="775063"/>
            <a:ext cx="3840480" cy="6082937"/>
          </a:xfrm>
          <a:prstGeom prst="rect">
            <a:avLst/>
          </a:prstGeom>
          <a:noFill/>
          <a:ln>
            <a:noFill/>
          </a:ln>
        </p:spPr>
      </p:pic>
    </p:spTree>
    <p:extLst>
      <p:ext uri="{BB962C8B-B14F-4D97-AF65-F5344CB8AC3E}">
        <p14:creationId xmlns:p14="http://schemas.microsoft.com/office/powerpoint/2010/main" val="2622882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12884</TotalTime>
  <Words>6791</Words>
  <Application>Microsoft Office PowerPoint</Application>
  <PresentationFormat>Widescreen</PresentationFormat>
  <Paragraphs>642</Paragraphs>
  <Slides>95</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95</vt:i4>
      </vt:variant>
    </vt:vector>
  </HeadingPairs>
  <TitlesOfParts>
    <vt:vector size="108" baseType="lpstr">
      <vt:lpstr>Algerian</vt:lpstr>
      <vt:lpstr>AR DELANEY</vt:lpstr>
      <vt:lpstr>AR JULIAN</vt:lpstr>
      <vt:lpstr>Arial</vt:lpstr>
      <vt:lpstr>Arial Rounded MT Bold</vt:lpstr>
      <vt:lpstr>Berlin Sans FB Demi</vt:lpstr>
      <vt:lpstr>Book Antiqua</vt:lpstr>
      <vt:lpstr>Calibri</vt:lpstr>
      <vt:lpstr>Calibri Light</vt:lpstr>
      <vt:lpstr>nunito sans</vt:lpstr>
      <vt:lpstr>Times New Roman</vt:lpstr>
      <vt:lpstr>Wingdings</vt:lpstr>
      <vt:lpstr>Office Theme</vt:lpstr>
      <vt:lpstr>Fair Housing and Related Regulations In PHADaily Operations SERC November 2022 </vt:lpstr>
      <vt:lpstr>WHY FAIR HOUSING?</vt:lpstr>
      <vt:lpstr>Review:  Statutes--Executive Orders--Regulations  </vt:lpstr>
      <vt:lpstr>Statutes </vt:lpstr>
      <vt:lpstr>Statutes continued</vt:lpstr>
      <vt:lpstr>Executive Orders</vt:lpstr>
      <vt:lpstr>Regulations (Code of Federal Regulations)</vt:lpstr>
      <vt:lpstr>Regulations continued</vt:lpstr>
      <vt:lpstr>Regulations continued</vt:lpstr>
      <vt:lpstr>So Many Rules--- </vt:lpstr>
      <vt:lpstr>Compliance where to start??????</vt:lpstr>
      <vt:lpstr>Remember!!</vt:lpstr>
      <vt:lpstr>Section 8 Voucher Triangle</vt:lpstr>
      <vt:lpstr>Customer Service?? </vt:lpstr>
      <vt:lpstr>How do you make people feel matters.</vt:lpstr>
      <vt:lpstr>Be Honest and Direct and Sincere</vt:lpstr>
      <vt:lpstr> All Staff</vt:lpstr>
      <vt:lpstr>PowerPoint Presentation</vt:lpstr>
      <vt:lpstr>Give full attention to the Moment  and  Listen with an Open Mind</vt:lpstr>
      <vt:lpstr>Keep the discussion focused</vt:lpstr>
      <vt:lpstr>Listen “till” your ears hang down </vt:lpstr>
      <vt:lpstr>Addressing Complaint or Request  </vt:lpstr>
      <vt:lpstr>BE CONSISTENT</vt:lpstr>
      <vt:lpstr>REMEMBER</vt:lpstr>
      <vt:lpstr>Note:  Customer must be civil—Never put your safety in jeopardy or allow unacceptable behavior.</vt:lpstr>
      <vt:lpstr>PowerPoint Presentation</vt:lpstr>
      <vt:lpstr>Compliance--General Rules  </vt:lpstr>
      <vt:lpstr>Do Use Fair Housing Logos and Accessible Logo Front entrance and other public spaces Each Office Bulletin boards Proper Parking Lot Signs and Spaces All Documents and Correspondence  Advertising (Be careful in composing ads) </vt:lpstr>
      <vt:lpstr>DO Develop Internal Documentation Process</vt:lpstr>
      <vt:lpstr>  Document!   Document!   Document! </vt:lpstr>
      <vt:lpstr>Documentation? What is that? </vt:lpstr>
      <vt:lpstr>Document all contact</vt:lpstr>
      <vt:lpstr>Policy Development (CANNED Policies ??)</vt:lpstr>
      <vt:lpstr>Policy  or Procedure</vt:lpstr>
      <vt:lpstr>PHA’S ANNUAL PLAN  MUST CERTIFY  COMPLIANCE WITH</vt:lpstr>
      <vt:lpstr>Fair Housing, 504, ADA, Reasonable Accommodations and Disparate Impact </vt:lpstr>
      <vt:lpstr>Protected classes Under the Fair Housing Act and Related  Regulations</vt:lpstr>
      <vt:lpstr>PowerPoint Presentation</vt:lpstr>
      <vt:lpstr>Fair Housing : Section 8 HAP and the Section 8 Landlord</vt:lpstr>
      <vt:lpstr>COMPLIANCE: FAIR HOUSING AND RELATED REGULATIONS</vt:lpstr>
      <vt:lpstr>APPLICATION PROCESSING  AND  TENANT/PARTICIPANT  SELECTION</vt:lpstr>
      <vt:lpstr>Disparate Impact: Office of General Counsel Letter: Criminal Records, </vt:lpstr>
      <vt:lpstr>Criminal  Records</vt:lpstr>
      <vt:lpstr>Criminal Background Check Screening for Criminal Convictions</vt:lpstr>
      <vt:lpstr>OIG Guidance on use of criminal records in Screening</vt:lpstr>
      <vt:lpstr>SAMPLE---Standard for Individual Assessment ( except Statutory  Restrictions)</vt:lpstr>
      <vt:lpstr>ADA:  Disability and Accommodations</vt:lpstr>
      <vt:lpstr>Notification of rights under Americans With Disabilities Act</vt:lpstr>
      <vt:lpstr>Accommodations Request  In House Procedurer</vt:lpstr>
      <vt:lpstr>Reasonable accommodations</vt:lpstr>
      <vt:lpstr>SERVICE ANIMAL  VS  SUPPORT ANIMAL</vt:lpstr>
      <vt:lpstr>SUPPORT ANIMAL:  PROVIDES A PHYSICAL NEED OR MENTAL/EMOTIONAL NEED </vt:lpstr>
      <vt:lpstr>Key Word Reasonable (Judge or HUD)</vt:lpstr>
      <vt:lpstr>Service?  Emotional Support?  Companion? Pet? Federal rules—State or Local Rules</vt:lpstr>
      <vt:lpstr>PowerPoint Presentation</vt:lpstr>
      <vt:lpstr>Limited English Proficiency (LEP) Compliance Requirements</vt:lpstr>
      <vt:lpstr>Limited English Proficiency</vt:lpstr>
      <vt:lpstr>Safe Harbor for  Translation of Documents</vt:lpstr>
      <vt:lpstr>https://www.lep.gov/ISpeakCards2004.pdf Use I speak flash cards to identify language of  person with limited English Proficiency speaks: Have available for any  Language group that shows up in  Census or other data accumulated  (good faith effort to comply)</vt:lpstr>
      <vt:lpstr>Don't forget State Law</vt:lpstr>
      <vt:lpstr>Excerpt of N.C. Supreme Court finding (Lofton Case)</vt:lpstr>
      <vt:lpstr>VAWA Regulatory Overview</vt:lpstr>
      <vt:lpstr>PowerPoint Presentation</vt:lpstr>
      <vt:lpstr>History</vt:lpstr>
      <vt:lpstr>Key  Changes as a Result of VAWA Final Rule Notice PIH 2017-08 (HA)</vt:lpstr>
      <vt:lpstr>Types of Abuse Covered Under Law</vt:lpstr>
      <vt:lpstr>Current Regulatory References and Guides</vt:lpstr>
      <vt:lpstr>Changes Brought by the 2016 Final Rule</vt:lpstr>
      <vt:lpstr>Changes Continued</vt:lpstr>
      <vt:lpstr>Administration Of and Compliance  With VAWA Requirements</vt:lpstr>
      <vt:lpstr>PIH-2017-08 (HA)</vt:lpstr>
      <vt:lpstr>HUD VAWA Forms to be used for Notification of Rights and processing Claims of Domestic Violence </vt:lpstr>
      <vt:lpstr>Who is covered under VAWA ? Who can seek VAWA protections?</vt:lpstr>
      <vt:lpstr>WHO is Not Eligible to claim VAWA Protection?</vt:lpstr>
      <vt:lpstr>Mandatory Obligations  Notice PIH-2017-08 (HA)</vt:lpstr>
      <vt:lpstr>Notification of Rights: Applicants  HUD-5380 (page 19 of Notice)</vt:lpstr>
      <vt:lpstr>VAWA Rights Notification  Who do you notify? (page 18 of Notice)</vt:lpstr>
      <vt:lpstr>CRITICAL ACTIONS FOR VAWA  YOU SHOULD HAVE IN PLACE  (WATCH FOR UPDATED REGULATIONS   VAWA ACT WAS REAUTHORIZATION MAY 16, 2022)</vt:lpstr>
      <vt:lpstr>Claiming VAWA Protection: Certification By Victim  HUD-5382</vt:lpstr>
      <vt:lpstr>PowerPoint Presentation</vt:lpstr>
      <vt:lpstr>PowerPoint Presentation</vt:lpstr>
      <vt:lpstr>Confidentiality of Information (24 CFR 5.2007)</vt:lpstr>
      <vt:lpstr>HUD-5381: Emergency Transfer Plan for Victims of Domestic Violence, Dating Violence, Sexual Assault or Stalking Model (Template that requires PHA to fill in their information and policy)</vt:lpstr>
      <vt:lpstr>HUD-5383:  HUD Emergency Transfer Request for Certain Victims of Domestic Violence, Dating Violence, Sexual assault or Stalking  </vt:lpstr>
      <vt:lpstr> VAWA Is Fair Housing  </vt:lpstr>
      <vt:lpstr>PowerPoint Presentation</vt:lpstr>
      <vt:lpstr>PowerPoint Presentation</vt:lpstr>
      <vt:lpstr>PowerPoint Presentation</vt:lpstr>
      <vt:lpstr>    Always!! Think Before  You React - Recheck  Your Process, The  Regulations and  your Documentation</vt:lpstr>
      <vt:lpstr>OH!! By the way did I say?</vt:lpstr>
      <vt:lpstr>Failure to comply with Fair Housing  and related Fair Housing Laws (504, ADA,VAWA)</vt:lpstr>
      <vt:lpstr>Lastly </vt:lpstr>
      <vt:lpstr>PowerPoint Presentation</vt:lpstr>
      <vt:lpstr>PowerPoint Presentation</vt:lpstr>
      <vt:lpstr>National Hotlines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Housing and Related Regulations  Day In and Day Out</dc:title>
  <dc:creator>Nancy Walker</dc:creator>
  <cp:lastModifiedBy>Nancy Walker</cp:lastModifiedBy>
  <cp:revision>541</cp:revision>
  <dcterms:created xsi:type="dcterms:W3CDTF">2019-06-16T01:37:31Z</dcterms:created>
  <dcterms:modified xsi:type="dcterms:W3CDTF">2022-11-02T01:54:18Z</dcterms:modified>
</cp:coreProperties>
</file>